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9144000" cx="16256000"/>
  <p:notesSz cx="6858000" cy="9144000"/>
  <p:embeddedFontLst>
    <p:embeddedFont>
      <p:font typeface="Nunito Black"/>
      <p:bold r:id="rId31"/>
      <p:boldItalic r:id="rId32"/>
    </p:embeddedFont>
    <p:embeddedFont>
      <p:font typeface="Crimson Tex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lack-bold.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rimsonText-regular.fntdata"/><Relationship Id="rId10" Type="http://schemas.openxmlformats.org/officeDocument/2006/relationships/slide" Target="slides/slide5.xml"/><Relationship Id="rId32" Type="http://schemas.openxmlformats.org/officeDocument/2006/relationships/font" Target="fonts/NunitoBlack-boldItalic.fntdata"/><Relationship Id="rId13" Type="http://schemas.openxmlformats.org/officeDocument/2006/relationships/slide" Target="slides/slide8.xml"/><Relationship Id="rId35" Type="http://schemas.openxmlformats.org/officeDocument/2006/relationships/font" Target="fonts/CrimsonText-italic.fntdata"/><Relationship Id="rId12" Type="http://schemas.openxmlformats.org/officeDocument/2006/relationships/slide" Target="slides/slide7.xml"/><Relationship Id="rId34" Type="http://schemas.openxmlformats.org/officeDocument/2006/relationships/font" Target="fonts/CrimsonTex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rimsonTex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11cde9b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911cde9b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911cde9b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911cde9b0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911cde9b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911cde9b0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911cde9b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911cde9b08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a944226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3aa9442265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a9442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aa9442265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2.jpg"/><Relationship Id="rId5" Type="http://schemas.openxmlformats.org/officeDocument/2006/relationships/hyperlink" Target="http://drive.google.com/file/d/1m0GHahMyJtC3sNSEO6cPzIvcP94PFbho/view" TargetMode="External"/><Relationship Id="rId6"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2.jpg"/><Relationship Id="rId5" Type="http://schemas.openxmlformats.org/officeDocument/2006/relationships/hyperlink" Target="http://drive.google.com/file/d/1HfTNGuPyHxHAyvy0ExiIOnXazlXdIBAi/view" TargetMode="External"/><Relationship Id="rId6"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35.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22.png"/><Relationship Id="rId7"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3"/>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86" name="Google Shape;86;p13"/>
          <p:cNvPicPr preferRelativeResize="0"/>
          <p:nvPr/>
        </p:nvPicPr>
        <p:blipFill rotWithShape="1">
          <a:blip r:embed="rId4">
            <a:alphaModFix/>
          </a:blip>
          <a:srcRect b="22000" l="0" r="0" t="22000"/>
          <a:stretch/>
        </p:blipFill>
        <p:spPr>
          <a:xfrm>
            <a:off x="0" y="0"/>
            <a:ext cx="16256000" cy="9144000"/>
          </a:xfrm>
          <a:prstGeom prst="rect">
            <a:avLst/>
          </a:prstGeom>
          <a:noFill/>
          <a:ln>
            <a:noFill/>
          </a:ln>
        </p:spPr>
      </p:pic>
      <p:sp>
        <p:nvSpPr>
          <p:cNvPr id="87" name="Google Shape;87;p13"/>
          <p:cNvSpPr/>
          <p:nvPr/>
        </p:nvSpPr>
        <p:spPr>
          <a:xfrm>
            <a:off x="-1549400" y="-762000"/>
            <a:ext cx="16256000" cy="91440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380250" y="224100"/>
            <a:ext cx="8943000" cy="1511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i="0" lang="en-US" sz="3900" u="none" cap="none" strike="noStrike">
                <a:solidFill>
                  <a:srgbClr val="FFFFFF"/>
                </a:solidFill>
                <a:latin typeface="Nunito Black"/>
                <a:ea typeface="Nunito Black"/>
                <a:cs typeface="Nunito Black"/>
                <a:sym typeface="Nunito Black"/>
              </a:rPr>
              <a:t>HERizon - </a:t>
            </a:r>
            <a:r>
              <a:rPr i="0" lang="en-US" sz="3900" u="none" cap="none" strike="noStrike">
                <a:solidFill>
                  <a:srgbClr val="FFFFFF"/>
                </a:solidFill>
                <a:latin typeface="Nunito Black"/>
                <a:ea typeface="Nunito Black"/>
                <a:cs typeface="Nunito Black"/>
                <a:sym typeface="Nunito Black"/>
              </a:rPr>
              <a:t>Security </a:t>
            </a:r>
            <a:r>
              <a:rPr i="0" lang="en-US" sz="3900" u="none" cap="none" strike="noStrike">
                <a:solidFill>
                  <a:srgbClr val="FFFFFF"/>
                </a:solidFill>
                <a:latin typeface="Nunito Black"/>
                <a:ea typeface="Nunito Black"/>
                <a:cs typeface="Nunito Black"/>
                <a:sym typeface="Nunito Black"/>
              </a:rPr>
              <a:t>Intelligence</a:t>
            </a:r>
            <a:endParaRPr i="0" sz="3900" u="none" cap="none" strike="noStrike">
              <a:solidFill>
                <a:schemeClr val="dk1"/>
              </a:solidFill>
              <a:latin typeface="Nunito Black"/>
              <a:ea typeface="Nunito Black"/>
              <a:cs typeface="Nunito Black"/>
              <a:sym typeface="Nunito Black"/>
            </a:endParaRPr>
          </a:p>
        </p:txBody>
      </p:sp>
      <p:sp>
        <p:nvSpPr>
          <p:cNvPr id="89" name="Google Shape;89;p13"/>
          <p:cNvSpPr txBox="1"/>
          <p:nvPr/>
        </p:nvSpPr>
        <p:spPr>
          <a:xfrm>
            <a:off x="660400" y="7343575"/>
            <a:ext cx="138924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2800" u="none" cap="none" strike="noStrike">
                <a:solidFill>
                  <a:srgbClr val="FFFFFF"/>
                </a:solidFill>
                <a:latin typeface="Crimson Text"/>
                <a:ea typeface="Crimson Text"/>
                <a:cs typeface="Crimson Text"/>
                <a:sym typeface="Crimson Text"/>
              </a:rPr>
              <a:t>AI-Powered Security Automation Platform with Shadow IT Prevention and </a:t>
            </a:r>
            <a:br>
              <a:rPr b="1" i="0" lang="en-US" sz="2800" u="none" cap="none" strike="noStrike">
                <a:solidFill>
                  <a:srgbClr val="FFFFFF"/>
                </a:solidFill>
                <a:latin typeface="Crimson Text"/>
                <a:ea typeface="Crimson Text"/>
                <a:cs typeface="Crimson Text"/>
                <a:sym typeface="Crimson Text"/>
              </a:rPr>
            </a:br>
            <a:r>
              <a:rPr b="1" i="0" lang="en-US" sz="2800" u="none" cap="none" strike="noStrike">
                <a:solidFill>
                  <a:srgbClr val="FFFFFF"/>
                </a:solidFill>
                <a:latin typeface="Crimson Text"/>
                <a:ea typeface="Crimson Text"/>
                <a:cs typeface="Crimson Text"/>
                <a:sym typeface="Crimson Text"/>
              </a:rPr>
              <a:t>Access Management Solutions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22">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318" name="Google Shape;318;p22"/>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en-US" sz="3900">
                <a:solidFill>
                  <a:srgbClr val="FFFFFF"/>
                </a:solidFill>
              </a:rPr>
              <a:t>Live Demo</a:t>
            </a:r>
            <a:endParaRPr b="0" i="0" sz="1100" u="none" cap="none" strike="noStrike">
              <a:solidFill>
                <a:schemeClr val="dk1"/>
              </a:solidFill>
              <a:latin typeface="Calibri"/>
              <a:ea typeface="Calibri"/>
              <a:cs typeface="Calibri"/>
              <a:sym typeface="Calibri"/>
            </a:endParaRPr>
          </a:p>
        </p:txBody>
      </p:sp>
      <p:sp>
        <p:nvSpPr>
          <p:cNvPr id="319" name="Google Shape;319;p22"/>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0" name="Google Shape;320;p22"/>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1" name="Google Shape;321;p22"/>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3"/>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23">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328" name="Google Shape;328;p23"/>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9" name="Google Shape;329;p23"/>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0" name="Google Shape;330;p23"/>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1" name="Google Shape;331;p23"/>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332" name="Google Shape;332;p23" title="Untitled design.mp4">
            <a:hlinkClick r:id="rId5"/>
          </p:cNvPr>
          <p:cNvPicPr preferRelativeResize="0"/>
          <p:nvPr/>
        </p:nvPicPr>
        <p:blipFill>
          <a:blip r:embed="rId6">
            <a:alphaModFix/>
          </a:blip>
          <a:stretch>
            <a:fillRect/>
          </a:stretch>
        </p:blipFill>
        <p:spPr>
          <a:xfrm>
            <a:off x="0" y="0"/>
            <a:ext cx="16256002" cy="9144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4"/>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4"/>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39" name="Google Shape;339;p24"/>
          <p:cNvSpPr/>
          <p:nvPr/>
        </p:nvSpPr>
        <p:spPr>
          <a:xfrm>
            <a:off x="876300" y="1993900"/>
            <a:ext cx="14490700" cy="187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876300" y="1993900"/>
            <a:ext cx="14490700" cy="1879600"/>
          </a:xfrm>
          <a:prstGeom prst="roundRect">
            <a:avLst>
              <a:gd fmla="val 405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876300" y="4064000"/>
            <a:ext cx="14490700" cy="394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8763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28321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57912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77470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107061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126619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txBox="1"/>
          <p:nvPr/>
        </p:nvSpPr>
        <p:spPr>
          <a:xfrm>
            <a:off x="876300" y="11049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Use Case 2: Access Management Agent Suite</a:t>
            </a:r>
            <a:endParaRPr b="0" i="0" sz="1100" u="none" cap="none" strike="noStrike">
              <a:solidFill>
                <a:schemeClr val="dk1"/>
              </a:solidFill>
              <a:latin typeface="Calibri"/>
              <a:ea typeface="Calibri"/>
              <a:cs typeface="Calibri"/>
              <a:sym typeface="Calibri"/>
            </a:endParaRPr>
          </a:p>
        </p:txBody>
      </p:sp>
      <p:sp>
        <p:nvSpPr>
          <p:cNvPr id="349" name="Google Shape;349;p24"/>
          <p:cNvSpPr txBox="1"/>
          <p:nvPr/>
        </p:nvSpPr>
        <p:spPr>
          <a:xfrm>
            <a:off x="1130300" y="2247900"/>
            <a:ext cx="13982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Intelligent Access Automation</a:t>
            </a:r>
            <a:endParaRPr b="0" i="0" sz="1100" u="none" cap="none" strike="noStrike">
              <a:solidFill>
                <a:schemeClr val="dk1"/>
              </a:solidFill>
              <a:latin typeface="Calibri"/>
              <a:ea typeface="Calibri"/>
              <a:cs typeface="Calibri"/>
              <a:sym typeface="Calibri"/>
            </a:endParaRPr>
          </a:p>
        </p:txBody>
      </p:sp>
      <p:sp>
        <p:nvSpPr>
          <p:cNvPr id="350" name="Google Shape;350;p24"/>
          <p:cNvSpPr txBox="1"/>
          <p:nvPr/>
        </p:nvSpPr>
        <p:spPr>
          <a:xfrm>
            <a:off x="11303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Role-Based Classification</a:t>
            </a:r>
            <a:endParaRPr b="0" i="0" sz="1100" u="none" cap="none" strike="noStrike">
              <a:solidFill>
                <a:schemeClr val="dk1"/>
              </a:solidFill>
              <a:latin typeface="Calibri"/>
              <a:ea typeface="Calibri"/>
              <a:cs typeface="Calibri"/>
              <a:sym typeface="Calibri"/>
            </a:endParaRPr>
          </a:p>
        </p:txBody>
      </p:sp>
      <p:sp>
        <p:nvSpPr>
          <p:cNvPr id="351" name="Google Shape;351;p24"/>
          <p:cNvSpPr txBox="1"/>
          <p:nvPr/>
        </p:nvSpPr>
        <p:spPr>
          <a:xfrm>
            <a:off x="60452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License Management</a:t>
            </a:r>
            <a:endParaRPr b="0" i="0" sz="1100" u="none" cap="none" strike="noStrike">
              <a:solidFill>
                <a:schemeClr val="dk1"/>
              </a:solidFill>
              <a:latin typeface="Calibri"/>
              <a:ea typeface="Calibri"/>
              <a:cs typeface="Calibri"/>
              <a:sym typeface="Calibri"/>
            </a:endParaRPr>
          </a:p>
        </p:txBody>
      </p:sp>
      <p:sp>
        <p:nvSpPr>
          <p:cNvPr id="352" name="Google Shape;352;p24"/>
          <p:cNvSpPr txBox="1"/>
          <p:nvPr/>
        </p:nvSpPr>
        <p:spPr>
          <a:xfrm>
            <a:off x="109601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Compliance Auditing</a:t>
            </a:r>
            <a:endParaRPr b="0" i="0" sz="1100" u="none" cap="none" strike="noStrike">
              <a:solidFill>
                <a:schemeClr val="dk1"/>
              </a:solidFill>
              <a:latin typeface="Calibri"/>
              <a:ea typeface="Calibri"/>
              <a:cs typeface="Calibri"/>
              <a:sym typeface="Calibri"/>
            </a:endParaRPr>
          </a:p>
        </p:txBody>
      </p:sp>
      <p:sp>
        <p:nvSpPr>
          <p:cNvPr id="353" name="Google Shape;353;p24"/>
          <p:cNvSpPr txBox="1"/>
          <p:nvPr/>
        </p:nvSpPr>
        <p:spPr>
          <a:xfrm>
            <a:off x="1130300" y="2882900"/>
            <a:ext cx="13982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AMAS automates and secures software access requests within organizations, ensuring users receive only role-appropriate access through risk assessment, license verification, audit logging, and human-in-the-loop escalation for high-risk scenarios.</a:t>
            </a:r>
            <a:endParaRPr b="0" i="0" sz="1100" u="none" cap="none" strike="noStrike">
              <a:solidFill>
                <a:schemeClr val="dk1"/>
              </a:solidFill>
              <a:latin typeface="Calibri"/>
              <a:ea typeface="Calibri"/>
              <a:cs typeface="Calibri"/>
              <a:sym typeface="Calibri"/>
            </a:endParaRPr>
          </a:p>
        </p:txBody>
      </p:sp>
      <p:sp>
        <p:nvSpPr>
          <p:cNvPr id="354" name="Google Shape;354;p24"/>
          <p:cNvSpPr txBox="1"/>
          <p:nvPr/>
        </p:nvSpPr>
        <p:spPr>
          <a:xfrm>
            <a:off x="1130300" y="5880100"/>
            <a:ext cx="41529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Classifies user job titles and departments into appropriate role categories with automated access provisioning based on organizational hierarchy and responsibilities.</a:t>
            </a:r>
            <a:endParaRPr b="0" i="0" sz="1100" u="none" cap="none" strike="noStrike">
              <a:solidFill>
                <a:schemeClr val="dk1"/>
              </a:solidFill>
              <a:latin typeface="Calibri"/>
              <a:ea typeface="Calibri"/>
              <a:cs typeface="Calibri"/>
              <a:sym typeface="Calibri"/>
            </a:endParaRPr>
          </a:p>
        </p:txBody>
      </p:sp>
      <p:sp>
        <p:nvSpPr>
          <p:cNvPr id="355" name="Google Shape;355;p24"/>
          <p:cNvSpPr txBox="1"/>
          <p:nvPr/>
        </p:nvSpPr>
        <p:spPr>
          <a:xfrm>
            <a:off x="6045200" y="58801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Tracks software seat availability, prevents license overallocation, and automatically requests additional licenses when needed for optimal resource utilization.</a:t>
            </a:r>
            <a:endParaRPr b="0" i="0" sz="1100" u="none" cap="none" strike="noStrike">
              <a:solidFill>
                <a:schemeClr val="dk1"/>
              </a:solidFill>
              <a:latin typeface="Calibri"/>
              <a:ea typeface="Calibri"/>
              <a:cs typeface="Calibri"/>
              <a:sym typeface="Calibri"/>
            </a:endParaRPr>
          </a:p>
        </p:txBody>
      </p:sp>
      <p:sp>
        <p:nvSpPr>
          <p:cNvPr id="356" name="Google Shape;356;p24"/>
          <p:cNvSpPr txBox="1"/>
          <p:nvPr/>
        </p:nvSpPr>
        <p:spPr>
          <a:xfrm>
            <a:off x="10960100" y="5880100"/>
            <a:ext cx="41529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Maintains immutable audit logs for every access request, agent decision, risk assessment, and final outcome for regulatory compliance and security governance.</a:t>
            </a:r>
            <a:endParaRPr b="0" i="0" sz="1100" u="none" cap="none" strike="noStrike">
              <a:solidFill>
                <a:schemeClr val="dk1"/>
              </a:solidFill>
              <a:latin typeface="Calibri"/>
              <a:ea typeface="Calibri"/>
              <a:cs typeface="Calibri"/>
              <a:sym typeface="Calibri"/>
            </a:endParaRPr>
          </a:p>
        </p:txBody>
      </p:sp>
      <p:pic>
        <p:nvPicPr>
          <p:cNvPr id="357" name="Google Shape;357;p24"/>
          <p:cNvPicPr preferRelativeResize="0"/>
          <p:nvPr/>
        </p:nvPicPr>
        <p:blipFill rotWithShape="1">
          <a:blip r:embed="rId4">
            <a:alphaModFix/>
          </a:blip>
          <a:srcRect b="11000" l="0" r="0" t="11000"/>
          <a:stretch/>
        </p:blipFill>
        <p:spPr>
          <a:xfrm>
            <a:off x="3048000" y="4572000"/>
            <a:ext cx="304800" cy="241300"/>
          </a:xfrm>
          <a:prstGeom prst="rect">
            <a:avLst/>
          </a:prstGeom>
          <a:noFill/>
          <a:ln>
            <a:noFill/>
          </a:ln>
        </p:spPr>
      </p:pic>
      <p:pic>
        <p:nvPicPr>
          <p:cNvPr id="358" name="Google Shape;358;p24"/>
          <p:cNvPicPr preferRelativeResize="0"/>
          <p:nvPr/>
        </p:nvPicPr>
        <p:blipFill rotWithShape="1">
          <a:blip r:embed="rId5">
            <a:alphaModFix/>
          </a:blip>
          <a:srcRect b="0" l="0" r="0" t="0"/>
          <a:stretch/>
        </p:blipFill>
        <p:spPr>
          <a:xfrm>
            <a:off x="8001000" y="4572000"/>
            <a:ext cx="241300" cy="241300"/>
          </a:xfrm>
          <a:prstGeom prst="rect">
            <a:avLst/>
          </a:prstGeom>
          <a:noFill/>
          <a:ln>
            <a:noFill/>
          </a:ln>
        </p:spPr>
      </p:pic>
      <p:pic>
        <p:nvPicPr>
          <p:cNvPr id="359" name="Google Shape;359;p24"/>
          <p:cNvPicPr preferRelativeResize="0"/>
          <p:nvPr/>
        </p:nvPicPr>
        <p:blipFill rotWithShape="1">
          <a:blip r:embed="rId6">
            <a:alphaModFix/>
          </a:blip>
          <a:srcRect b="0" l="14000" r="13999" t="0"/>
          <a:stretch/>
        </p:blipFill>
        <p:spPr>
          <a:xfrm>
            <a:off x="12941300" y="4572000"/>
            <a:ext cx="177800" cy="24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25"/>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66" name="Google Shape;366;p25"/>
          <p:cNvSpPr/>
          <p:nvPr/>
        </p:nvSpPr>
        <p:spPr>
          <a:xfrm>
            <a:off x="876300" y="2006600"/>
            <a:ext cx="14490700" cy="5994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6311900" y="3200400"/>
            <a:ext cx="3619500" cy="3619500"/>
          </a:xfrm>
          <a:prstGeom prst="roundRect">
            <a:avLst>
              <a:gd fmla="val 49824" name="adj"/>
            </a:avLst>
          </a:prstGeom>
          <a:solidFill>
            <a:srgbClr val="000000">
              <a:alpha val="0"/>
            </a:srgbClr>
          </a:solidFill>
          <a:ln cap="flat" cmpd="sng" w="101600">
            <a:solidFill>
              <a:srgbClr val="8890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6527800" y="34163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9093200" y="34163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9093200" y="59817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6527800" y="59817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txBox="1"/>
          <p:nvPr/>
        </p:nvSpPr>
        <p:spPr>
          <a:xfrm>
            <a:off x="876300" y="11176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Multi-Agent Pipeline: Access Management</a:t>
            </a:r>
            <a:endParaRPr b="0" i="0" sz="1100" u="none" cap="none" strike="noStrike">
              <a:solidFill>
                <a:schemeClr val="dk1"/>
              </a:solidFill>
              <a:latin typeface="Calibri"/>
              <a:ea typeface="Calibri"/>
              <a:cs typeface="Calibri"/>
              <a:sym typeface="Calibri"/>
            </a:endParaRPr>
          </a:p>
        </p:txBody>
      </p:sp>
      <p:sp>
        <p:nvSpPr>
          <p:cNvPr id="373" name="Google Shape;373;p25"/>
          <p:cNvSpPr txBox="1"/>
          <p:nvPr/>
        </p:nvSpPr>
        <p:spPr>
          <a:xfrm>
            <a:off x="876300" y="2006600"/>
            <a:ext cx="46736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Role Classification Agent</a:t>
            </a:r>
            <a:endParaRPr b="0" i="0" sz="1100" u="none" cap="none" strike="noStrike">
              <a:solidFill>
                <a:schemeClr val="dk1"/>
              </a:solidFill>
              <a:latin typeface="Calibri"/>
              <a:ea typeface="Calibri"/>
              <a:cs typeface="Calibri"/>
              <a:sym typeface="Calibri"/>
            </a:endParaRPr>
          </a:p>
        </p:txBody>
      </p:sp>
      <p:sp>
        <p:nvSpPr>
          <p:cNvPr id="374" name="Google Shape;374;p25"/>
          <p:cNvSpPr txBox="1"/>
          <p:nvPr/>
        </p:nvSpPr>
        <p:spPr>
          <a:xfrm>
            <a:off x="10693400" y="2006600"/>
            <a:ext cx="46736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Assessment Agent</a:t>
            </a:r>
            <a:endParaRPr b="0" i="0" sz="1100" u="none" cap="none" strike="noStrike">
              <a:solidFill>
                <a:schemeClr val="dk1"/>
              </a:solidFill>
              <a:latin typeface="Calibri"/>
              <a:ea typeface="Calibri"/>
              <a:cs typeface="Calibri"/>
              <a:sym typeface="Calibri"/>
            </a:endParaRPr>
          </a:p>
        </p:txBody>
      </p:sp>
      <p:sp>
        <p:nvSpPr>
          <p:cNvPr id="375" name="Google Shape;375;p25"/>
          <p:cNvSpPr txBox="1"/>
          <p:nvPr/>
        </p:nvSpPr>
        <p:spPr>
          <a:xfrm>
            <a:off x="10693400" y="5219700"/>
            <a:ext cx="4673600" cy="901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License &amp; Automation Agents</a:t>
            </a:r>
            <a:endParaRPr b="0" i="0" sz="1100" u="none" cap="none" strike="noStrike">
              <a:solidFill>
                <a:schemeClr val="dk1"/>
              </a:solidFill>
              <a:latin typeface="Calibri"/>
              <a:ea typeface="Calibri"/>
              <a:cs typeface="Calibri"/>
              <a:sym typeface="Calibri"/>
            </a:endParaRPr>
          </a:p>
        </p:txBody>
      </p:sp>
      <p:sp>
        <p:nvSpPr>
          <p:cNvPr id="376" name="Google Shape;376;p25"/>
          <p:cNvSpPr txBox="1"/>
          <p:nvPr/>
        </p:nvSpPr>
        <p:spPr>
          <a:xfrm>
            <a:off x="876300" y="5029200"/>
            <a:ext cx="4673600" cy="901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Knowledge &amp; Audit Agents</a:t>
            </a:r>
            <a:endParaRPr b="0" i="0" sz="1100" u="none" cap="none" strike="noStrike">
              <a:solidFill>
                <a:schemeClr val="dk1"/>
              </a:solidFill>
              <a:latin typeface="Calibri"/>
              <a:ea typeface="Calibri"/>
              <a:cs typeface="Calibri"/>
              <a:sym typeface="Calibri"/>
            </a:endParaRPr>
          </a:p>
        </p:txBody>
      </p:sp>
      <p:sp>
        <p:nvSpPr>
          <p:cNvPr id="377" name="Google Shape;377;p25"/>
          <p:cNvSpPr txBox="1"/>
          <p:nvPr/>
        </p:nvSpPr>
        <p:spPr>
          <a:xfrm>
            <a:off x="876300" y="26416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Analyzes user job titles and departments to classify users into appropriate high-level role categories, enabling automated access provisioning based on organizational structure and responsibilities.</a:t>
            </a:r>
            <a:endParaRPr b="0" i="0" sz="1100" u="none" cap="none" strike="noStrike">
              <a:solidFill>
                <a:schemeClr val="dk1"/>
              </a:solidFill>
              <a:latin typeface="Calibri"/>
              <a:ea typeface="Calibri"/>
              <a:cs typeface="Calibri"/>
              <a:sym typeface="Calibri"/>
            </a:endParaRPr>
          </a:p>
        </p:txBody>
      </p:sp>
      <p:sp>
        <p:nvSpPr>
          <p:cNvPr id="378" name="Google Shape;378;p25"/>
          <p:cNvSpPr txBox="1"/>
          <p:nvPr/>
        </p:nvSpPr>
        <p:spPr>
          <a:xfrm>
            <a:off x="10693400" y="26416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Evaluates application fitness for user roles and determines risk levels, flagging potentially risky access requests for escalation and ensuring security-first access management decisions.</a:t>
            </a:r>
            <a:endParaRPr b="0" i="0" sz="1100" u="none" cap="none" strike="noStrike">
              <a:solidFill>
                <a:schemeClr val="dk1"/>
              </a:solidFill>
              <a:latin typeface="Calibri"/>
              <a:ea typeface="Calibri"/>
              <a:cs typeface="Calibri"/>
              <a:sym typeface="Calibri"/>
            </a:endParaRPr>
          </a:p>
        </p:txBody>
      </p:sp>
      <p:sp>
        <p:nvSpPr>
          <p:cNvPr id="379" name="Google Shape;379;p25"/>
          <p:cNvSpPr txBox="1"/>
          <p:nvPr/>
        </p:nvSpPr>
        <p:spPr>
          <a:xfrm>
            <a:off x="10693400" y="6311900"/>
            <a:ext cx="46736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Manages software seat availability and executes access grants/revocations via Azure AD integration, handling automatic access updates on role changes and promotions.</a:t>
            </a:r>
            <a:endParaRPr b="0" i="0" sz="1100" u="none" cap="none" strike="noStrike">
              <a:solidFill>
                <a:schemeClr val="dk1"/>
              </a:solidFill>
              <a:latin typeface="Calibri"/>
              <a:ea typeface="Calibri"/>
              <a:cs typeface="Calibri"/>
              <a:sym typeface="Calibri"/>
            </a:endParaRPr>
          </a:p>
        </p:txBody>
      </p:sp>
      <p:sp>
        <p:nvSpPr>
          <p:cNvPr id="380" name="Google Shape;380;p25"/>
          <p:cNvSpPr txBox="1"/>
          <p:nvPr/>
        </p:nvSpPr>
        <p:spPr>
          <a:xfrm>
            <a:off x="876300" y="61214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Identifies duplicate tools within the organization to prevent redundancy while maintaining comprehensive audit logs for compliance, tracking every request and decision.</a:t>
            </a:r>
            <a:endParaRPr b="0" i="0" sz="1100" u="none" cap="none" strike="noStrike">
              <a:solidFill>
                <a:schemeClr val="dk1"/>
              </a:solidFill>
              <a:latin typeface="Calibri"/>
              <a:ea typeface="Calibri"/>
              <a:cs typeface="Calibri"/>
              <a:sym typeface="Calibri"/>
            </a:endParaRPr>
          </a:p>
        </p:txBody>
      </p:sp>
      <p:pic>
        <p:nvPicPr>
          <p:cNvPr id="381" name="Google Shape;381;p25"/>
          <p:cNvPicPr preferRelativeResize="0"/>
          <p:nvPr/>
        </p:nvPicPr>
        <p:blipFill rotWithShape="1">
          <a:blip r:embed="rId4">
            <a:alphaModFix/>
          </a:blip>
          <a:srcRect b="11000" l="0" r="0" t="11000"/>
          <a:stretch/>
        </p:blipFill>
        <p:spPr>
          <a:xfrm>
            <a:off x="6680200" y="3606800"/>
            <a:ext cx="304800" cy="241300"/>
          </a:xfrm>
          <a:prstGeom prst="rect">
            <a:avLst/>
          </a:prstGeom>
          <a:noFill/>
          <a:ln>
            <a:noFill/>
          </a:ln>
        </p:spPr>
      </p:pic>
      <p:pic>
        <p:nvPicPr>
          <p:cNvPr id="382" name="Google Shape;382;p25"/>
          <p:cNvPicPr preferRelativeResize="0"/>
          <p:nvPr/>
        </p:nvPicPr>
        <p:blipFill rotWithShape="1">
          <a:blip r:embed="rId5">
            <a:alphaModFix/>
          </a:blip>
          <a:srcRect b="0" l="0" r="0" t="0"/>
          <a:stretch/>
        </p:blipFill>
        <p:spPr>
          <a:xfrm>
            <a:off x="9271000" y="3606800"/>
            <a:ext cx="241300" cy="241300"/>
          </a:xfrm>
          <a:prstGeom prst="rect">
            <a:avLst/>
          </a:prstGeom>
          <a:noFill/>
          <a:ln>
            <a:noFill/>
          </a:ln>
        </p:spPr>
      </p:pic>
      <p:pic>
        <p:nvPicPr>
          <p:cNvPr id="383" name="Google Shape;383;p25"/>
          <p:cNvPicPr preferRelativeResize="0"/>
          <p:nvPr/>
        </p:nvPicPr>
        <p:blipFill rotWithShape="1">
          <a:blip r:embed="rId6">
            <a:alphaModFix/>
          </a:blip>
          <a:srcRect b="0" l="0" r="0" t="0"/>
          <a:stretch/>
        </p:blipFill>
        <p:spPr>
          <a:xfrm>
            <a:off x="9271000" y="6159500"/>
            <a:ext cx="241300" cy="241300"/>
          </a:xfrm>
          <a:prstGeom prst="rect">
            <a:avLst/>
          </a:prstGeom>
          <a:noFill/>
          <a:ln>
            <a:noFill/>
          </a:ln>
        </p:spPr>
      </p:pic>
      <p:pic>
        <p:nvPicPr>
          <p:cNvPr id="384" name="Google Shape;384;p25"/>
          <p:cNvPicPr preferRelativeResize="0"/>
          <p:nvPr/>
        </p:nvPicPr>
        <p:blipFill rotWithShape="1">
          <a:blip r:embed="rId5">
            <a:alphaModFix/>
          </a:blip>
          <a:srcRect b="0" l="0" r="0" t="0"/>
          <a:stretch/>
        </p:blipFill>
        <p:spPr>
          <a:xfrm>
            <a:off x="6718300" y="6159500"/>
            <a:ext cx="241300" cy="24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6"/>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91" name="Google Shape;391;p26"/>
          <p:cNvSpPr/>
          <p:nvPr/>
        </p:nvSpPr>
        <p:spPr>
          <a:xfrm>
            <a:off x="876300" y="4787900"/>
            <a:ext cx="144907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876300" y="5067300"/>
            <a:ext cx="144907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8763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29083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31750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1130300" y="5981700"/>
            <a:ext cx="4114800" cy="2095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58166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78359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81153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6057900" y="5981700"/>
            <a:ext cx="4114800" cy="2095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107442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127762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130429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10998200" y="5981700"/>
            <a:ext cx="4114800" cy="2463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26"/>
          <p:cNvPicPr preferRelativeResize="0"/>
          <p:nvPr/>
        </p:nvPicPr>
        <p:blipFill rotWithShape="1">
          <a:blip r:embed="rId4">
            <a:alphaModFix/>
          </a:blip>
          <a:srcRect b="0" l="0" r="0" t="0"/>
          <a:stretch/>
        </p:blipFill>
        <p:spPr>
          <a:xfrm>
            <a:off x="5486400" y="1549400"/>
            <a:ext cx="5257800" cy="2959100"/>
          </a:xfrm>
          <a:prstGeom prst="rect">
            <a:avLst/>
          </a:prstGeom>
          <a:noFill/>
          <a:ln>
            <a:noFill/>
          </a:ln>
        </p:spPr>
      </p:pic>
      <p:sp>
        <p:nvSpPr>
          <p:cNvPr id="406" name="Google Shape;406;p26"/>
          <p:cNvSpPr txBox="1"/>
          <p:nvPr/>
        </p:nvSpPr>
        <p:spPr>
          <a:xfrm>
            <a:off x="876300" y="673100"/>
            <a:ext cx="14490700" cy="584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AMAS Processing Workflow</a:t>
            </a:r>
            <a:endParaRPr b="0" i="0" sz="1100" u="none" cap="none" strike="noStrike">
              <a:solidFill>
                <a:schemeClr val="dk1"/>
              </a:solidFill>
              <a:latin typeface="Calibri"/>
              <a:ea typeface="Calibri"/>
              <a:cs typeface="Calibri"/>
              <a:sym typeface="Calibri"/>
            </a:endParaRPr>
          </a:p>
        </p:txBody>
      </p:sp>
      <p:sp>
        <p:nvSpPr>
          <p:cNvPr id="407" name="Google Shape;407;p26"/>
          <p:cNvSpPr txBox="1"/>
          <p:nvPr/>
        </p:nvSpPr>
        <p:spPr>
          <a:xfrm>
            <a:off x="11303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Request Submission</a:t>
            </a:r>
            <a:endParaRPr b="0" i="0" sz="1100" u="none" cap="none" strike="noStrike">
              <a:solidFill>
                <a:schemeClr val="dk1"/>
              </a:solidFill>
              <a:latin typeface="Calibri"/>
              <a:ea typeface="Calibri"/>
              <a:cs typeface="Calibri"/>
              <a:sym typeface="Calibri"/>
            </a:endParaRPr>
          </a:p>
        </p:txBody>
      </p:sp>
      <p:sp>
        <p:nvSpPr>
          <p:cNvPr id="408" name="Google Shape;408;p26"/>
          <p:cNvSpPr txBox="1"/>
          <p:nvPr/>
        </p:nvSpPr>
        <p:spPr>
          <a:xfrm>
            <a:off x="60579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Evaluation</a:t>
            </a:r>
            <a:endParaRPr b="0" i="0" sz="1100" u="none" cap="none" strike="noStrike">
              <a:solidFill>
                <a:schemeClr val="dk1"/>
              </a:solidFill>
              <a:latin typeface="Calibri"/>
              <a:ea typeface="Calibri"/>
              <a:cs typeface="Calibri"/>
              <a:sym typeface="Calibri"/>
            </a:endParaRPr>
          </a:p>
        </p:txBody>
      </p:sp>
      <p:sp>
        <p:nvSpPr>
          <p:cNvPr id="409" name="Google Shape;409;p26"/>
          <p:cNvSpPr txBox="1"/>
          <p:nvPr/>
        </p:nvSpPr>
        <p:spPr>
          <a:xfrm>
            <a:off x="109982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Processing</a:t>
            </a:r>
            <a:endParaRPr b="0" i="0" sz="1100" u="none" cap="none" strike="noStrike">
              <a:solidFill>
                <a:schemeClr val="dk1"/>
              </a:solidFill>
              <a:latin typeface="Calibri"/>
              <a:ea typeface="Calibri"/>
              <a:cs typeface="Calibri"/>
              <a:sym typeface="Calibri"/>
            </a:endParaRPr>
          </a:p>
        </p:txBody>
      </p:sp>
      <p:sp>
        <p:nvSpPr>
          <p:cNvPr id="410" name="Google Shape;410;p26"/>
          <p:cNvSpPr txBox="1"/>
          <p:nvPr/>
        </p:nvSpPr>
        <p:spPr>
          <a:xfrm>
            <a:off x="1130300" y="6604000"/>
            <a:ext cx="4114800" cy="1473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User submits software access request through secure portal with role verification and automatic classification into appropriate access categories.</a:t>
            </a:r>
            <a:endParaRPr b="0" i="0" sz="1100" u="none" cap="none" strike="noStrike">
              <a:solidFill>
                <a:schemeClr val="dk1"/>
              </a:solidFill>
              <a:latin typeface="Calibri"/>
              <a:ea typeface="Calibri"/>
              <a:cs typeface="Calibri"/>
              <a:sym typeface="Calibri"/>
            </a:endParaRPr>
          </a:p>
        </p:txBody>
      </p:sp>
      <p:sp>
        <p:nvSpPr>
          <p:cNvPr id="411" name="Google Shape;411;p26"/>
          <p:cNvSpPr txBox="1"/>
          <p:nvPr/>
        </p:nvSpPr>
        <p:spPr>
          <a:xfrm>
            <a:off x="6057900" y="6604000"/>
            <a:ext cx="4114800" cy="1473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Risk Assessment Agent evaluates application fitness, calculates risk scores, and determines if escalation to management approval is required.</a:t>
            </a:r>
            <a:endParaRPr b="0" i="0" sz="1100" u="none" cap="none" strike="noStrike">
              <a:solidFill>
                <a:schemeClr val="dk1"/>
              </a:solidFill>
              <a:latin typeface="Calibri"/>
              <a:ea typeface="Calibri"/>
              <a:cs typeface="Calibri"/>
              <a:sym typeface="Calibri"/>
            </a:endParaRPr>
          </a:p>
        </p:txBody>
      </p:sp>
      <p:sp>
        <p:nvSpPr>
          <p:cNvPr id="412" name="Google Shape;412;p26"/>
          <p:cNvSpPr txBox="1"/>
          <p:nvPr/>
        </p:nvSpPr>
        <p:spPr>
          <a:xfrm>
            <a:off x="10998200" y="6604000"/>
            <a:ext cx="4114800" cy="184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License verification, duplicate tool checking, and automated access provisioning through Azure AD with comprehensive audit logging and compliance tracking.</a:t>
            </a:r>
            <a:endParaRPr b="0" i="0" sz="1100" u="none" cap="none" strike="noStrike">
              <a:solidFill>
                <a:schemeClr val="dk1"/>
              </a:solidFill>
              <a:latin typeface="Calibri"/>
              <a:ea typeface="Calibri"/>
              <a:cs typeface="Calibri"/>
              <a:sym typeface="Calibri"/>
            </a:endParaRPr>
          </a:p>
        </p:txBody>
      </p:sp>
      <p:pic>
        <p:nvPicPr>
          <p:cNvPr id="413" name="Google Shape;413;p26"/>
          <p:cNvPicPr preferRelativeResize="0"/>
          <p:nvPr/>
        </p:nvPicPr>
        <p:blipFill rotWithShape="1">
          <a:blip r:embed="rId5">
            <a:alphaModFix/>
          </a:blip>
          <a:srcRect b="0" l="14000" r="13999" t="0"/>
          <a:stretch/>
        </p:blipFill>
        <p:spPr>
          <a:xfrm>
            <a:off x="3086100" y="4940300"/>
            <a:ext cx="177800" cy="241300"/>
          </a:xfrm>
          <a:prstGeom prst="rect">
            <a:avLst/>
          </a:prstGeom>
          <a:noFill/>
          <a:ln>
            <a:noFill/>
          </a:ln>
        </p:spPr>
      </p:pic>
      <p:pic>
        <p:nvPicPr>
          <p:cNvPr id="414" name="Google Shape;414;p26"/>
          <p:cNvPicPr preferRelativeResize="0"/>
          <p:nvPr/>
        </p:nvPicPr>
        <p:blipFill rotWithShape="1">
          <a:blip r:embed="rId6">
            <a:alphaModFix/>
          </a:blip>
          <a:srcRect b="0" l="0" r="0" t="0"/>
          <a:stretch/>
        </p:blipFill>
        <p:spPr>
          <a:xfrm>
            <a:off x="8001000" y="4940300"/>
            <a:ext cx="241300" cy="241300"/>
          </a:xfrm>
          <a:prstGeom prst="rect">
            <a:avLst/>
          </a:prstGeom>
          <a:noFill/>
          <a:ln>
            <a:noFill/>
          </a:ln>
        </p:spPr>
      </p:pic>
      <p:pic>
        <p:nvPicPr>
          <p:cNvPr id="415" name="Google Shape;415;p26"/>
          <p:cNvPicPr preferRelativeResize="0"/>
          <p:nvPr/>
        </p:nvPicPr>
        <p:blipFill rotWithShape="1">
          <a:blip r:embed="rId5">
            <a:alphaModFix/>
          </a:blip>
          <a:srcRect b="0" l="0" r="0" t="0"/>
          <a:stretch/>
        </p:blipFill>
        <p:spPr>
          <a:xfrm>
            <a:off x="12928600" y="4940300"/>
            <a:ext cx="241300" cy="24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7"/>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27"/>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422" name="Google Shape;422;p27"/>
          <p:cNvSpPr/>
          <p:nvPr/>
        </p:nvSpPr>
        <p:spPr>
          <a:xfrm>
            <a:off x="876300" y="1511300"/>
            <a:ext cx="144907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8763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5720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82804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119761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876300" y="3162300"/>
            <a:ext cx="14490700" cy="5308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8763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1303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7912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60452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107061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09601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txBox="1"/>
          <p:nvPr/>
        </p:nvSpPr>
        <p:spPr>
          <a:xfrm>
            <a:off x="876300" y="6604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AMAS Performance Metrics</a:t>
            </a:r>
            <a:endParaRPr b="0" i="0" sz="1100" u="none" cap="none" strike="noStrike">
              <a:solidFill>
                <a:schemeClr val="dk1"/>
              </a:solidFill>
              <a:latin typeface="Calibri"/>
              <a:ea typeface="Calibri"/>
              <a:cs typeface="Calibri"/>
              <a:sym typeface="Calibri"/>
            </a:endParaRPr>
          </a:p>
        </p:txBody>
      </p:sp>
      <p:sp>
        <p:nvSpPr>
          <p:cNvPr id="435" name="Google Shape;435;p27"/>
          <p:cNvSpPr txBox="1"/>
          <p:nvPr/>
        </p:nvSpPr>
        <p:spPr>
          <a:xfrm>
            <a:off x="8763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Auto-Approval Rate</a:t>
            </a:r>
            <a:endParaRPr b="0" i="0" sz="1100" u="none" cap="none" strike="noStrike">
              <a:solidFill>
                <a:schemeClr val="dk1"/>
              </a:solidFill>
              <a:latin typeface="Calibri"/>
              <a:ea typeface="Calibri"/>
              <a:cs typeface="Calibri"/>
              <a:sym typeface="Calibri"/>
            </a:endParaRPr>
          </a:p>
        </p:txBody>
      </p:sp>
      <p:sp>
        <p:nvSpPr>
          <p:cNvPr id="436" name="Google Shape;436;p27"/>
          <p:cNvSpPr txBox="1"/>
          <p:nvPr/>
        </p:nvSpPr>
        <p:spPr>
          <a:xfrm>
            <a:off x="45720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Security Compliance</a:t>
            </a:r>
            <a:endParaRPr b="0" i="0" sz="1100" u="none" cap="none" strike="noStrike">
              <a:solidFill>
                <a:schemeClr val="dk1"/>
              </a:solidFill>
              <a:latin typeface="Calibri"/>
              <a:ea typeface="Calibri"/>
              <a:cs typeface="Calibri"/>
              <a:sym typeface="Calibri"/>
            </a:endParaRPr>
          </a:p>
        </p:txBody>
      </p:sp>
      <p:sp>
        <p:nvSpPr>
          <p:cNvPr id="437" name="Google Shape;437;p27"/>
          <p:cNvSpPr txBox="1"/>
          <p:nvPr/>
        </p:nvSpPr>
        <p:spPr>
          <a:xfrm>
            <a:off x="82804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Agent Types</a:t>
            </a:r>
            <a:endParaRPr b="0" i="0" sz="1100" u="none" cap="none" strike="noStrike">
              <a:solidFill>
                <a:schemeClr val="dk1"/>
              </a:solidFill>
              <a:latin typeface="Calibri"/>
              <a:ea typeface="Calibri"/>
              <a:cs typeface="Calibri"/>
              <a:sym typeface="Calibri"/>
            </a:endParaRPr>
          </a:p>
        </p:txBody>
      </p:sp>
      <p:sp>
        <p:nvSpPr>
          <p:cNvPr id="438" name="Google Shape;438;p27"/>
          <p:cNvSpPr txBox="1"/>
          <p:nvPr/>
        </p:nvSpPr>
        <p:spPr>
          <a:xfrm>
            <a:off x="11976100" y="2260600"/>
            <a:ext cx="33782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Processing Availability</a:t>
            </a:r>
            <a:endParaRPr b="0" i="0" sz="1100" u="none" cap="none" strike="noStrike">
              <a:solidFill>
                <a:schemeClr val="dk1"/>
              </a:solidFill>
              <a:latin typeface="Calibri"/>
              <a:ea typeface="Calibri"/>
              <a:cs typeface="Calibri"/>
              <a:sym typeface="Calibri"/>
            </a:endParaRPr>
          </a:p>
        </p:txBody>
      </p:sp>
      <p:sp>
        <p:nvSpPr>
          <p:cNvPr id="439" name="Google Shape;439;p27"/>
          <p:cNvSpPr txBox="1"/>
          <p:nvPr/>
        </p:nvSpPr>
        <p:spPr>
          <a:xfrm>
            <a:off x="11303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Access Management</a:t>
            </a:r>
            <a:endParaRPr b="0" i="0" sz="1100" u="none" cap="none" strike="noStrike">
              <a:solidFill>
                <a:schemeClr val="dk1"/>
              </a:solidFill>
              <a:latin typeface="Calibri"/>
              <a:ea typeface="Calibri"/>
              <a:cs typeface="Calibri"/>
              <a:sym typeface="Calibri"/>
            </a:endParaRPr>
          </a:p>
        </p:txBody>
      </p:sp>
      <p:sp>
        <p:nvSpPr>
          <p:cNvPr id="440" name="Google Shape;440;p27"/>
          <p:cNvSpPr txBox="1"/>
          <p:nvPr/>
        </p:nvSpPr>
        <p:spPr>
          <a:xfrm>
            <a:off x="60452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License Optimization</a:t>
            </a:r>
            <a:endParaRPr b="0" i="0" sz="1100" u="none" cap="none" strike="noStrike">
              <a:solidFill>
                <a:schemeClr val="dk1"/>
              </a:solidFill>
              <a:latin typeface="Calibri"/>
              <a:ea typeface="Calibri"/>
              <a:cs typeface="Calibri"/>
              <a:sym typeface="Calibri"/>
            </a:endParaRPr>
          </a:p>
        </p:txBody>
      </p:sp>
      <p:sp>
        <p:nvSpPr>
          <p:cNvPr id="441" name="Google Shape;441;p27"/>
          <p:cNvSpPr txBox="1"/>
          <p:nvPr/>
        </p:nvSpPr>
        <p:spPr>
          <a:xfrm>
            <a:off x="109601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Audit &amp; Compliance</a:t>
            </a:r>
            <a:endParaRPr b="0" i="0" sz="1100" u="none" cap="none" strike="noStrike">
              <a:solidFill>
                <a:schemeClr val="dk1"/>
              </a:solidFill>
              <a:latin typeface="Calibri"/>
              <a:ea typeface="Calibri"/>
              <a:cs typeface="Calibri"/>
              <a:sym typeface="Calibri"/>
            </a:endParaRPr>
          </a:p>
        </p:txBody>
      </p:sp>
      <p:sp>
        <p:nvSpPr>
          <p:cNvPr id="442" name="Google Shape;442;p27"/>
          <p:cNvSpPr/>
          <p:nvPr/>
        </p:nvSpPr>
        <p:spPr>
          <a:xfrm>
            <a:off x="8763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95%</a:t>
            </a:r>
            <a:endParaRPr b="0" i="0" sz="1100" u="none" cap="none" strike="noStrike">
              <a:solidFill>
                <a:schemeClr val="dk1"/>
              </a:solidFill>
              <a:latin typeface="Calibri"/>
              <a:ea typeface="Calibri"/>
              <a:cs typeface="Calibri"/>
              <a:sym typeface="Calibri"/>
            </a:endParaRPr>
          </a:p>
        </p:txBody>
      </p:sp>
      <p:sp>
        <p:nvSpPr>
          <p:cNvPr id="443" name="Google Shape;443;p27"/>
          <p:cNvSpPr/>
          <p:nvPr/>
        </p:nvSpPr>
        <p:spPr>
          <a:xfrm>
            <a:off x="45720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100%</a:t>
            </a:r>
            <a:endParaRPr b="0" i="0" sz="1100" u="none" cap="none" strike="noStrike">
              <a:solidFill>
                <a:schemeClr val="dk1"/>
              </a:solidFill>
              <a:latin typeface="Calibri"/>
              <a:ea typeface="Calibri"/>
              <a:cs typeface="Calibri"/>
              <a:sym typeface="Calibri"/>
            </a:endParaRPr>
          </a:p>
        </p:txBody>
      </p:sp>
      <p:sp>
        <p:nvSpPr>
          <p:cNvPr id="444" name="Google Shape;444;p27"/>
          <p:cNvSpPr/>
          <p:nvPr/>
        </p:nvSpPr>
        <p:spPr>
          <a:xfrm>
            <a:off x="82804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8+</a:t>
            </a:r>
            <a:endParaRPr b="0" i="0" sz="1100" u="none" cap="none" strike="noStrike">
              <a:solidFill>
                <a:schemeClr val="dk1"/>
              </a:solidFill>
              <a:latin typeface="Calibri"/>
              <a:ea typeface="Calibri"/>
              <a:cs typeface="Calibri"/>
              <a:sym typeface="Calibri"/>
            </a:endParaRPr>
          </a:p>
        </p:txBody>
      </p:sp>
      <p:sp>
        <p:nvSpPr>
          <p:cNvPr id="445" name="Google Shape;445;p27"/>
          <p:cNvSpPr/>
          <p:nvPr/>
        </p:nvSpPr>
        <p:spPr>
          <a:xfrm>
            <a:off x="119761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24/7</a:t>
            </a:r>
            <a:endParaRPr b="0" i="0" sz="1100" u="none" cap="none" strike="noStrike">
              <a:solidFill>
                <a:schemeClr val="dk1"/>
              </a:solidFill>
              <a:latin typeface="Calibri"/>
              <a:ea typeface="Calibri"/>
              <a:cs typeface="Calibri"/>
              <a:sym typeface="Calibri"/>
            </a:endParaRPr>
          </a:p>
        </p:txBody>
      </p:sp>
      <p:sp>
        <p:nvSpPr>
          <p:cNvPr id="446" name="Google Shape;446;p27"/>
          <p:cNvSpPr txBox="1"/>
          <p:nvPr/>
        </p:nvSpPr>
        <p:spPr>
          <a:xfrm>
            <a:off x="1384300" y="4000500"/>
            <a:ext cx="38989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Intelligent role-based access provisioning with automated classification and risk-aware decision making for enterprise security.</a:t>
            </a:r>
            <a:endParaRPr b="0" i="0" sz="1100" u="none" cap="none" strike="noStrike">
              <a:solidFill>
                <a:schemeClr val="dk1"/>
              </a:solidFill>
              <a:latin typeface="Calibri"/>
              <a:ea typeface="Calibri"/>
              <a:cs typeface="Calibri"/>
              <a:sym typeface="Calibri"/>
            </a:endParaRPr>
          </a:p>
        </p:txBody>
      </p:sp>
      <p:sp>
        <p:nvSpPr>
          <p:cNvPr id="447" name="Google Shape;447;p27"/>
          <p:cNvSpPr txBox="1"/>
          <p:nvPr/>
        </p:nvSpPr>
        <p:spPr>
          <a:xfrm>
            <a:off x="13843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Job title and department classification into role categories</a:t>
            </a:r>
            <a:endParaRPr b="0" i="0" sz="1100" u="none" cap="none" strike="noStrike">
              <a:solidFill>
                <a:schemeClr val="dk1"/>
              </a:solidFill>
              <a:latin typeface="Calibri"/>
              <a:ea typeface="Calibri"/>
              <a:cs typeface="Calibri"/>
              <a:sym typeface="Calibri"/>
            </a:endParaRPr>
          </a:p>
        </p:txBody>
      </p:sp>
      <p:sp>
        <p:nvSpPr>
          <p:cNvPr id="448" name="Google Shape;448;p27"/>
          <p:cNvSpPr txBox="1"/>
          <p:nvPr/>
        </p:nvSpPr>
        <p:spPr>
          <a:xfrm>
            <a:off x="13843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access provisioning based on organizational hierarchy</a:t>
            </a:r>
            <a:endParaRPr b="0" i="0" sz="1100" u="none" cap="none" strike="noStrike">
              <a:solidFill>
                <a:schemeClr val="dk1"/>
              </a:solidFill>
              <a:latin typeface="Calibri"/>
              <a:ea typeface="Calibri"/>
              <a:cs typeface="Calibri"/>
              <a:sym typeface="Calibri"/>
            </a:endParaRPr>
          </a:p>
        </p:txBody>
      </p:sp>
      <p:sp>
        <p:nvSpPr>
          <p:cNvPr id="449" name="Google Shape;449;p27"/>
          <p:cNvSpPr txBox="1"/>
          <p:nvPr/>
        </p:nvSpPr>
        <p:spPr>
          <a:xfrm>
            <a:off x="13843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Risk evaluation and escalation for high-risk requests</a:t>
            </a:r>
            <a:endParaRPr b="0" i="0" sz="1100" u="none" cap="none" strike="noStrike">
              <a:solidFill>
                <a:schemeClr val="dk1"/>
              </a:solidFill>
              <a:latin typeface="Calibri"/>
              <a:ea typeface="Calibri"/>
              <a:cs typeface="Calibri"/>
              <a:sym typeface="Calibri"/>
            </a:endParaRPr>
          </a:p>
        </p:txBody>
      </p:sp>
      <p:sp>
        <p:nvSpPr>
          <p:cNvPr id="450" name="Google Shape;450;p27"/>
          <p:cNvSpPr txBox="1"/>
          <p:nvPr/>
        </p:nvSpPr>
        <p:spPr>
          <a:xfrm>
            <a:off x="6299200" y="4000500"/>
            <a:ext cx="38988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license management preventing overallocation while ensuring resource availability and cost optimization for the organization.</a:t>
            </a:r>
            <a:endParaRPr b="0" i="0" sz="1100" u="none" cap="none" strike="noStrike">
              <a:solidFill>
                <a:schemeClr val="dk1"/>
              </a:solidFill>
              <a:latin typeface="Calibri"/>
              <a:ea typeface="Calibri"/>
              <a:cs typeface="Calibri"/>
              <a:sym typeface="Calibri"/>
            </a:endParaRPr>
          </a:p>
        </p:txBody>
      </p:sp>
      <p:sp>
        <p:nvSpPr>
          <p:cNvPr id="451" name="Google Shape;451;p27"/>
          <p:cNvSpPr txBox="1"/>
          <p:nvPr/>
        </p:nvSpPr>
        <p:spPr>
          <a:xfrm>
            <a:off x="62992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Real-time software seat availability tracking and management</a:t>
            </a:r>
            <a:endParaRPr b="0" i="0" sz="1100" u="none" cap="none" strike="noStrike">
              <a:solidFill>
                <a:schemeClr val="dk1"/>
              </a:solidFill>
              <a:latin typeface="Calibri"/>
              <a:ea typeface="Calibri"/>
              <a:cs typeface="Calibri"/>
              <a:sym typeface="Calibri"/>
            </a:endParaRPr>
          </a:p>
        </p:txBody>
      </p:sp>
      <p:sp>
        <p:nvSpPr>
          <p:cNvPr id="452" name="Google Shape;452;p27"/>
          <p:cNvSpPr txBox="1"/>
          <p:nvPr/>
        </p:nvSpPr>
        <p:spPr>
          <a:xfrm>
            <a:off x="62992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Automatic license request generation when seats unavailable</a:t>
            </a:r>
            <a:endParaRPr b="0" i="0" sz="1100" u="none" cap="none" strike="noStrike">
              <a:solidFill>
                <a:schemeClr val="dk1"/>
              </a:solidFill>
              <a:latin typeface="Calibri"/>
              <a:ea typeface="Calibri"/>
              <a:cs typeface="Calibri"/>
              <a:sym typeface="Calibri"/>
            </a:endParaRPr>
          </a:p>
        </p:txBody>
      </p:sp>
      <p:sp>
        <p:nvSpPr>
          <p:cNvPr id="453" name="Google Shape;453;p27"/>
          <p:cNvSpPr txBox="1"/>
          <p:nvPr/>
        </p:nvSpPr>
        <p:spPr>
          <a:xfrm>
            <a:off x="62992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Duplicate tool identification to prevent redundant spending</a:t>
            </a:r>
            <a:endParaRPr b="0" i="0" sz="1100" u="none" cap="none" strike="noStrike">
              <a:solidFill>
                <a:schemeClr val="dk1"/>
              </a:solidFill>
              <a:latin typeface="Calibri"/>
              <a:ea typeface="Calibri"/>
              <a:cs typeface="Calibri"/>
              <a:sym typeface="Calibri"/>
            </a:endParaRPr>
          </a:p>
        </p:txBody>
      </p:sp>
      <p:sp>
        <p:nvSpPr>
          <p:cNvPr id="454" name="Google Shape;454;p27"/>
          <p:cNvSpPr txBox="1"/>
          <p:nvPr/>
        </p:nvSpPr>
        <p:spPr>
          <a:xfrm>
            <a:off x="11214100" y="4000500"/>
            <a:ext cx="38989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Complete audit trail with immutable logging ensuring regulatory compliance and providing full visibility into access decisions.</a:t>
            </a:r>
            <a:endParaRPr b="0" i="0" sz="1100" u="none" cap="none" strike="noStrike">
              <a:solidFill>
                <a:schemeClr val="dk1"/>
              </a:solidFill>
              <a:latin typeface="Calibri"/>
              <a:ea typeface="Calibri"/>
              <a:cs typeface="Calibri"/>
              <a:sym typeface="Calibri"/>
            </a:endParaRPr>
          </a:p>
        </p:txBody>
      </p:sp>
      <p:sp>
        <p:nvSpPr>
          <p:cNvPr id="455" name="Google Shape;455;p27"/>
          <p:cNvSpPr txBox="1"/>
          <p:nvPr/>
        </p:nvSpPr>
        <p:spPr>
          <a:xfrm>
            <a:off x="112141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logging of requests, decisions, and risk scores</a:t>
            </a:r>
            <a:endParaRPr b="0" i="0" sz="1100" u="none" cap="none" strike="noStrike">
              <a:solidFill>
                <a:schemeClr val="dk1"/>
              </a:solidFill>
              <a:latin typeface="Calibri"/>
              <a:ea typeface="Calibri"/>
              <a:cs typeface="Calibri"/>
              <a:sym typeface="Calibri"/>
            </a:endParaRPr>
          </a:p>
        </p:txBody>
      </p:sp>
      <p:sp>
        <p:nvSpPr>
          <p:cNvPr id="456" name="Google Shape;456;p27"/>
          <p:cNvSpPr txBox="1"/>
          <p:nvPr/>
        </p:nvSpPr>
        <p:spPr>
          <a:xfrm>
            <a:off x="112141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Immutable audit records stored in CosmosDB</a:t>
            </a:r>
            <a:endParaRPr b="0" i="0" sz="1100" u="none" cap="none" strike="noStrike">
              <a:solidFill>
                <a:schemeClr val="dk1"/>
              </a:solidFill>
              <a:latin typeface="Calibri"/>
              <a:ea typeface="Calibri"/>
              <a:cs typeface="Calibri"/>
              <a:sym typeface="Calibri"/>
            </a:endParaRPr>
          </a:p>
        </p:txBody>
      </p:sp>
      <p:sp>
        <p:nvSpPr>
          <p:cNvPr id="457" name="Google Shape;457;p27"/>
          <p:cNvSpPr txBox="1"/>
          <p:nvPr/>
        </p:nvSpPr>
        <p:spPr>
          <a:xfrm>
            <a:off x="112141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compliance reporting and dashboard analytics</a:t>
            </a:r>
            <a:endParaRPr b="0" i="0" sz="1100" u="none" cap="none" strike="noStrike">
              <a:solidFill>
                <a:schemeClr val="dk1"/>
              </a:solidFill>
              <a:latin typeface="Calibri"/>
              <a:ea typeface="Calibri"/>
              <a:cs typeface="Calibri"/>
              <a:sym typeface="Calibri"/>
            </a:endParaRPr>
          </a:p>
        </p:txBody>
      </p:sp>
      <p:sp>
        <p:nvSpPr>
          <p:cNvPr id="458" name="Google Shape;458;p27"/>
          <p:cNvSpPr txBox="1"/>
          <p:nvPr/>
        </p:nvSpPr>
        <p:spPr>
          <a:xfrm>
            <a:off x="10033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59" name="Google Shape;459;p27"/>
          <p:cNvSpPr txBox="1"/>
          <p:nvPr/>
        </p:nvSpPr>
        <p:spPr>
          <a:xfrm>
            <a:off x="10033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0" name="Google Shape;460;p27"/>
          <p:cNvSpPr txBox="1"/>
          <p:nvPr/>
        </p:nvSpPr>
        <p:spPr>
          <a:xfrm>
            <a:off x="10033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1" name="Google Shape;461;p27"/>
          <p:cNvSpPr txBox="1"/>
          <p:nvPr/>
        </p:nvSpPr>
        <p:spPr>
          <a:xfrm>
            <a:off x="59182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2" name="Google Shape;462;p27"/>
          <p:cNvSpPr txBox="1"/>
          <p:nvPr/>
        </p:nvSpPr>
        <p:spPr>
          <a:xfrm>
            <a:off x="59182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3" name="Google Shape;463;p27"/>
          <p:cNvSpPr txBox="1"/>
          <p:nvPr/>
        </p:nvSpPr>
        <p:spPr>
          <a:xfrm>
            <a:off x="59182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4" name="Google Shape;464;p27"/>
          <p:cNvSpPr txBox="1"/>
          <p:nvPr/>
        </p:nvSpPr>
        <p:spPr>
          <a:xfrm>
            <a:off x="108331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5" name="Google Shape;465;p27"/>
          <p:cNvSpPr txBox="1"/>
          <p:nvPr/>
        </p:nvSpPr>
        <p:spPr>
          <a:xfrm>
            <a:off x="108331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66" name="Google Shape;466;p27"/>
          <p:cNvSpPr txBox="1"/>
          <p:nvPr/>
        </p:nvSpPr>
        <p:spPr>
          <a:xfrm>
            <a:off x="108331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8"/>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28">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473" name="Google Shape;473;p28"/>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en-US" sz="3900">
                <a:solidFill>
                  <a:srgbClr val="FFFFFF"/>
                </a:solidFill>
              </a:rPr>
              <a:t>Live Demo</a:t>
            </a:r>
            <a:endParaRPr b="0" i="0" sz="1100" u="none" cap="none" strike="noStrike">
              <a:solidFill>
                <a:schemeClr val="dk1"/>
              </a:solidFill>
              <a:latin typeface="Calibri"/>
              <a:ea typeface="Calibri"/>
              <a:cs typeface="Calibri"/>
              <a:sym typeface="Calibri"/>
            </a:endParaRPr>
          </a:p>
        </p:txBody>
      </p:sp>
      <p:sp>
        <p:nvSpPr>
          <p:cNvPr id="474" name="Google Shape;474;p28"/>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75" name="Google Shape;475;p28"/>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76" name="Google Shape;476;p28"/>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9"/>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29">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483" name="Google Shape;483;p29"/>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84" name="Google Shape;484;p29"/>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85" name="Google Shape;485;p29"/>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86" name="Google Shape;486;p29"/>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487" name="Google Shape;487;p29" title="ScreenRecordingFinal.mov">
            <a:hlinkClick r:id="rId5"/>
          </p:cNvPr>
          <p:cNvPicPr preferRelativeResize="0"/>
          <p:nvPr/>
        </p:nvPicPr>
        <p:blipFill>
          <a:blip r:embed="rId6">
            <a:alphaModFix/>
          </a:blip>
          <a:stretch>
            <a:fillRect/>
          </a:stretch>
        </p:blipFill>
        <p:spPr>
          <a:xfrm>
            <a:off x="1097833" y="0"/>
            <a:ext cx="14060337" cy="9144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0"/>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30"/>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494" name="Google Shape;494;p30"/>
          <p:cNvSpPr/>
          <p:nvPr/>
        </p:nvSpPr>
        <p:spPr>
          <a:xfrm>
            <a:off x="876300" y="1511300"/>
            <a:ext cx="144907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8763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8763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876300" y="5626100"/>
            <a:ext cx="7086600" cy="2832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82804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82804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8280400" y="5626100"/>
            <a:ext cx="7086600" cy="2832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30"/>
          <p:cNvPicPr preferRelativeResize="0"/>
          <p:nvPr/>
        </p:nvPicPr>
        <p:blipFill rotWithShape="1">
          <a:blip r:embed="rId4">
            <a:alphaModFix/>
          </a:blip>
          <a:srcRect b="7821" l="-198" r="-10296" t="-9110"/>
          <a:stretch/>
        </p:blipFill>
        <p:spPr>
          <a:xfrm>
            <a:off x="876300" y="990600"/>
            <a:ext cx="7086600" cy="4330700"/>
          </a:xfrm>
          <a:prstGeom prst="roundRect">
            <a:avLst>
              <a:gd fmla="val 2000" name="adj"/>
            </a:avLst>
          </a:prstGeom>
          <a:noFill/>
          <a:ln>
            <a:noFill/>
          </a:ln>
        </p:spPr>
      </p:pic>
      <p:pic>
        <p:nvPicPr>
          <p:cNvPr id="502" name="Google Shape;502;p30"/>
          <p:cNvPicPr preferRelativeResize="0"/>
          <p:nvPr/>
        </p:nvPicPr>
        <p:blipFill rotWithShape="1">
          <a:blip r:embed="rId5">
            <a:alphaModFix/>
          </a:blip>
          <a:srcRect b="7462" l="0" r="0" t="-844"/>
          <a:stretch/>
        </p:blipFill>
        <p:spPr>
          <a:xfrm>
            <a:off x="8255000" y="1346200"/>
            <a:ext cx="7086600" cy="4000500"/>
          </a:xfrm>
          <a:prstGeom prst="roundRect">
            <a:avLst>
              <a:gd fmla="val 2000" name="adj"/>
            </a:avLst>
          </a:prstGeom>
          <a:noFill/>
          <a:ln>
            <a:noFill/>
          </a:ln>
        </p:spPr>
      </p:pic>
      <p:sp>
        <p:nvSpPr>
          <p:cNvPr id="503" name="Google Shape;503;p30"/>
          <p:cNvSpPr txBox="1"/>
          <p:nvPr/>
        </p:nvSpPr>
        <p:spPr>
          <a:xfrm>
            <a:off x="876300" y="6604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System Architecture</a:t>
            </a:r>
            <a:endParaRPr b="0" i="0" sz="1100" u="none" cap="none" strike="noStrike">
              <a:solidFill>
                <a:schemeClr val="dk1"/>
              </a:solidFill>
              <a:latin typeface="Calibri"/>
              <a:ea typeface="Calibri"/>
              <a:cs typeface="Calibri"/>
              <a:sym typeface="Calibri"/>
            </a:endParaRPr>
          </a:p>
        </p:txBody>
      </p:sp>
      <p:sp>
        <p:nvSpPr>
          <p:cNvPr id="504" name="Google Shape;504;p30"/>
          <p:cNvSpPr txBox="1"/>
          <p:nvPr/>
        </p:nvSpPr>
        <p:spPr>
          <a:xfrm>
            <a:off x="876300" y="5626100"/>
            <a:ext cx="70866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Shadow IT Prevention Architecture</a:t>
            </a:r>
            <a:endParaRPr b="0" i="0" sz="1100" u="none" cap="none" strike="noStrike">
              <a:solidFill>
                <a:schemeClr val="dk1"/>
              </a:solidFill>
              <a:latin typeface="Calibri"/>
              <a:ea typeface="Calibri"/>
              <a:cs typeface="Calibri"/>
              <a:sym typeface="Calibri"/>
            </a:endParaRPr>
          </a:p>
        </p:txBody>
      </p:sp>
      <p:sp>
        <p:nvSpPr>
          <p:cNvPr id="505" name="Google Shape;505;p30"/>
          <p:cNvSpPr txBox="1"/>
          <p:nvPr/>
        </p:nvSpPr>
        <p:spPr>
          <a:xfrm>
            <a:off x="8280400" y="5626100"/>
            <a:ext cx="70866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AMAS System Architecture</a:t>
            </a:r>
            <a:endParaRPr b="0" i="0" sz="1100" u="none" cap="none" strike="noStrike">
              <a:solidFill>
                <a:schemeClr val="dk1"/>
              </a:solidFill>
              <a:latin typeface="Calibri"/>
              <a:ea typeface="Calibri"/>
              <a:cs typeface="Calibri"/>
              <a:sym typeface="Calibri"/>
            </a:endParaRPr>
          </a:p>
        </p:txBody>
      </p:sp>
      <p:sp>
        <p:nvSpPr>
          <p:cNvPr id="506" name="Google Shape;506;p30"/>
          <p:cNvSpPr txBox="1"/>
          <p:nvPr/>
        </p:nvSpPr>
        <p:spPr>
          <a:xfrm>
            <a:off x="1130300" y="62611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Microsoft Defender integration for comprehensive log analysis and threat detection</a:t>
            </a:r>
            <a:endParaRPr b="0" i="0" sz="1100" u="none" cap="none" strike="noStrike">
              <a:solidFill>
                <a:schemeClr val="dk1"/>
              </a:solidFill>
              <a:latin typeface="Calibri"/>
              <a:ea typeface="Calibri"/>
              <a:cs typeface="Calibri"/>
              <a:sym typeface="Calibri"/>
            </a:endParaRPr>
          </a:p>
        </p:txBody>
      </p:sp>
      <p:sp>
        <p:nvSpPr>
          <p:cNvPr id="507" name="Google Shape;507;p30"/>
          <p:cNvSpPr txBox="1"/>
          <p:nvPr/>
        </p:nvSpPr>
        <p:spPr>
          <a:xfrm>
            <a:off x="1130300" y="71882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Six specialized agents in sequential pipeline for risk assessment</a:t>
            </a:r>
            <a:endParaRPr b="0" i="0" sz="1100" u="none" cap="none" strike="noStrike">
              <a:solidFill>
                <a:schemeClr val="dk1"/>
              </a:solidFill>
              <a:latin typeface="Calibri"/>
              <a:ea typeface="Calibri"/>
              <a:cs typeface="Calibri"/>
              <a:sym typeface="Calibri"/>
            </a:endParaRPr>
          </a:p>
        </p:txBody>
      </p:sp>
      <p:sp>
        <p:nvSpPr>
          <p:cNvPr id="508" name="Google Shape;508;p30"/>
          <p:cNvSpPr txBox="1"/>
          <p:nvPr/>
        </p:nvSpPr>
        <p:spPr>
          <a:xfrm>
            <a:off x="1130300" y="77470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enforcement with human oversight and audit-ready JSON outputs</a:t>
            </a:r>
            <a:endParaRPr b="0" i="0" sz="1100" u="none" cap="none" strike="noStrike">
              <a:solidFill>
                <a:schemeClr val="dk1"/>
              </a:solidFill>
              <a:latin typeface="Calibri"/>
              <a:ea typeface="Calibri"/>
              <a:cs typeface="Calibri"/>
              <a:sym typeface="Calibri"/>
            </a:endParaRPr>
          </a:p>
        </p:txBody>
      </p:sp>
      <p:sp>
        <p:nvSpPr>
          <p:cNvPr id="509" name="Google Shape;509;p30"/>
          <p:cNvSpPr txBox="1"/>
          <p:nvPr/>
        </p:nvSpPr>
        <p:spPr>
          <a:xfrm>
            <a:off x="8534400" y="62611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and CosmosDB for scalable processing and storage</a:t>
            </a:r>
            <a:endParaRPr b="0" i="0" sz="1100" u="none" cap="none" strike="noStrike">
              <a:solidFill>
                <a:schemeClr val="dk1"/>
              </a:solidFill>
              <a:latin typeface="Calibri"/>
              <a:ea typeface="Calibri"/>
              <a:cs typeface="Calibri"/>
              <a:sym typeface="Calibri"/>
            </a:endParaRPr>
          </a:p>
        </p:txBody>
      </p:sp>
      <p:sp>
        <p:nvSpPr>
          <p:cNvPr id="510" name="Google Shape;510;p30"/>
          <p:cNvSpPr txBox="1"/>
          <p:nvPr/>
        </p:nvSpPr>
        <p:spPr>
          <a:xfrm>
            <a:off x="8534400" y="68199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Eight specialized agents for role classification and risk evaluation</a:t>
            </a:r>
            <a:endParaRPr b="0" i="0" sz="1100" u="none" cap="none" strike="noStrike">
              <a:solidFill>
                <a:schemeClr val="dk1"/>
              </a:solidFill>
              <a:latin typeface="Calibri"/>
              <a:ea typeface="Calibri"/>
              <a:cs typeface="Calibri"/>
              <a:sym typeface="Calibri"/>
            </a:endParaRPr>
          </a:p>
        </p:txBody>
      </p:sp>
      <p:sp>
        <p:nvSpPr>
          <p:cNvPr id="511" name="Google Shape;511;p30"/>
          <p:cNvSpPr txBox="1"/>
          <p:nvPr/>
        </p:nvSpPr>
        <p:spPr>
          <a:xfrm>
            <a:off x="8534400" y="73914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Entra ID integration for seamless access provisioning and management</a:t>
            </a:r>
            <a:endParaRPr b="0" i="0" sz="1100" u="none" cap="none" strike="noStrike">
              <a:solidFill>
                <a:schemeClr val="dk1"/>
              </a:solidFill>
              <a:latin typeface="Calibri"/>
              <a:ea typeface="Calibri"/>
              <a:cs typeface="Calibri"/>
              <a:sym typeface="Calibri"/>
            </a:endParaRPr>
          </a:p>
        </p:txBody>
      </p:sp>
      <p:sp>
        <p:nvSpPr>
          <p:cNvPr id="512" name="Google Shape;512;p30"/>
          <p:cNvSpPr txBox="1"/>
          <p:nvPr/>
        </p:nvSpPr>
        <p:spPr>
          <a:xfrm>
            <a:off x="749300" y="6311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13" name="Google Shape;513;p30"/>
          <p:cNvSpPr txBox="1"/>
          <p:nvPr/>
        </p:nvSpPr>
        <p:spPr>
          <a:xfrm>
            <a:off x="749300" y="7239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14" name="Google Shape;514;p30"/>
          <p:cNvSpPr txBox="1"/>
          <p:nvPr/>
        </p:nvSpPr>
        <p:spPr>
          <a:xfrm>
            <a:off x="749300" y="779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15" name="Google Shape;515;p30"/>
          <p:cNvSpPr txBox="1"/>
          <p:nvPr/>
        </p:nvSpPr>
        <p:spPr>
          <a:xfrm>
            <a:off x="8153400" y="6311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16" name="Google Shape;516;p30"/>
          <p:cNvSpPr txBox="1"/>
          <p:nvPr/>
        </p:nvSpPr>
        <p:spPr>
          <a:xfrm>
            <a:off x="8153400" y="68707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17" name="Google Shape;517;p30"/>
          <p:cNvSpPr txBox="1"/>
          <p:nvPr/>
        </p:nvSpPr>
        <p:spPr>
          <a:xfrm>
            <a:off x="81534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1"/>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31"/>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524" name="Google Shape;524;p31"/>
          <p:cNvSpPr/>
          <p:nvPr/>
        </p:nvSpPr>
        <p:spPr>
          <a:xfrm>
            <a:off x="876300" y="1524000"/>
            <a:ext cx="14490700" cy="69342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901701" y="1529080"/>
            <a:ext cx="7112000" cy="6934200"/>
          </a:xfrm>
          <a:prstGeom prst="roundRect">
            <a:avLst>
              <a:gd fmla="val 1098"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8242300" y="1524000"/>
            <a:ext cx="7112000" cy="6934200"/>
          </a:xfrm>
          <a:prstGeom prst="roundRect">
            <a:avLst>
              <a:gd fmla="val 1098"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txBox="1"/>
          <p:nvPr/>
        </p:nvSpPr>
        <p:spPr>
          <a:xfrm>
            <a:off x="876300" y="660400"/>
            <a:ext cx="14490700" cy="584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Technical Implementation</a:t>
            </a:r>
            <a:endParaRPr b="0" i="0" sz="1100" u="none" cap="none" strike="noStrike">
              <a:solidFill>
                <a:schemeClr val="dk1"/>
              </a:solidFill>
              <a:latin typeface="Calibri"/>
              <a:ea typeface="Calibri"/>
              <a:cs typeface="Calibri"/>
              <a:sym typeface="Calibri"/>
            </a:endParaRPr>
          </a:p>
        </p:txBody>
      </p:sp>
      <p:sp>
        <p:nvSpPr>
          <p:cNvPr id="528" name="Google Shape;528;p31"/>
          <p:cNvSpPr txBox="1"/>
          <p:nvPr/>
        </p:nvSpPr>
        <p:spPr>
          <a:xfrm>
            <a:off x="1130300" y="1524000"/>
            <a:ext cx="6604000" cy="876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Shadow IT Prevention Technology Stack</a:t>
            </a:r>
            <a:endParaRPr b="0" i="0" sz="1100" u="none" cap="none" strike="noStrike">
              <a:solidFill>
                <a:schemeClr val="dk1"/>
              </a:solidFill>
              <a:latin typeface="Calibri"/>
              <a:ea typeface="Calibri"/>
              <a:cs typeface="Calibri"/>
              <a:sym typeface="Calibri"/>
            </a:endParaRPr>
          </a:p>
        </p:txBody>
      </p:sp>
      <p:sp>
        <p:nvSpPr>
          <p:cNvPr id="529" name="Google Shape;529;p31"/>
          <p:cNvSpPr txBox="1"/>
          <p:nvPr/>
        </p:nvSpPr>
        <p:spPr>
          <a:xfrm>
            <a:off x="8496300" y="1765300"/>
            <a:ext cx="66040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AMAS Technology Foundation</a:t>
            </a:r>
            <a:endParaRPr b="0" i="0" sz="1100" u="none" cap="none" strike="noStrike">
              <a:solidFill>
                <a:schemeClr val="dk1"/>
              </a:solidFill>
              <a:latin typeface="Calibri"/>
              <a:ea typeface="Calibri"/>
              <a:cs typeface="Calibri"/>
              <a:sym typeface="Calibri"/>
            </a:endParaRPr>
          </a:p>
        </p:txBody>
      </p:sp>
      <p:sp>
        <p:nvSpPr>
          <p:cNvPr id="530" name="Google Shape;530;p31"/>
          <p:cNvSpPr txBox="1"/>
          <p:nvPr/>
        </p:nvSpPr>
        <p:spPr>
          <a:xfrm>
            <a:off x="1155700" y="2400300"/>
            <a:ext cx="6604000" cy="1092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Built on Azure AI Studio with Microsoft Defender integration for comprehensive security monitoring and automated threat response capabilities.</a:t>
            </a:r>
            <a:endParaRPr b="0" i="0" sz="1100" u="none" cap="none" strike="noStrike">
              <a:solidFill>
                <a:schemeClr val="dk1"/>
              </a:solidFill>
              <a:latin typeface="Calibri"/>
              <a:ea typeface="Calibri"/>
              <a:cs typeface="Calibri"/>
              <a:sym typeface="Calibri"/>
            </a:endParaRPr>
          </a:p>
        </p:txBody>
      </p:sp>
      <p:sp>
        <p:nvSpPr>
          <p:cNvPr id="531" name="Google Shape;531;p31"/>
          <p:cNvSpPr txBox="1"/>
          <p:nvPr/>
        </p:nvSpPr>
        <p:spPr>
          <a:xfrm>
            <a:off x="1346200" y="366903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AI Studio Multi-Agent Foundry for agent orchestration and chaining</a:t>
            </a:r>
            <a:endParaRPr b="0" i="0" sz="1100" u="none" cap="none" strike="noStrike">
              <a:solidFill>
                <a:schemeClr val="dk1"/>
              </a:solidFill>
              <a:latin typeface="Calibri"/>
              <a:ea typeface="Calibri"/>
              <a:cs typeface="Calibri"/>
              <a:sym typeface="Calibri"/>
            </a:endParaRPr>
          </a:p>
        </p:txBody>
      </p:sp>
      <p:sp>
        <p:nvSpPr>
          <p:cNvPr id="532" name="Google Shape;532;p31"/>
          <p:cNvSpPr txBox="1"/>
          <p:nvPr/>
        </p:nvSpPr>
        <p:spPr>
          <a:xfrm>
            <a:off x="1397000" y="462407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Microsoft Defender for Cloud Apps and Endpoint security data ingestion</a:t>
            </a:r>
            <a:endParaRPr b="0" i="0" sz="1100" u="none" cap="none" strike="noStrike">
              <a:solidFill>
                <a:schemeClr val="dk1"/>
              </a:solidFill>
              <a:latin typeface="Calibri"/>
              <a:ea typeface="Calibri"/>
              <a:cs typeface="Calibri"/>
              <a:sym typeface="Calibri"/>
            </a:endParaRPr>
          </a:p>
        </p:txBody>
      </p:sp>
      <p:sp>
        <p:nvSpPr>
          <p:cNvPr id="533" name="Google Shape;533;p31"/>
          <p:cNvSpPr txBox="1"/>
          <p:nvPr/>
        </p:nvSpPr>
        <p:spPr>
          <a:xfrm>
            <a:off x="1384300" y="55499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Sentinel and Entra ID integration for identity and access management</a:t>
            </a:r>
            <a:endParaRPr b="0" i="0" sz="1100" u="none" cap="none" strike="noStrike">
              <a:solidFill>
                <a:schemeClr val="dk1"/>
              </a:solidFill>
              <a:latin typeface="Calibri"/>
              <a:ea typeface="Calibri"/>
              <a:cs typeface="Calibri"/>
              <a:sym typeface="Calibri"/>
            </a:endParaRPr>
          </a:p>
        </p:txBody>
      </p:sp>
      <p:sp>
        <p:nvSpPr>
          <p:cNvPr id="534" name="Google Shape;534;p31"/>
          <p:cNvSpPr txBox="1"/>
          <p:nvPr/>
        </p:nvSpPr>
        <p:spPr>
          <a:xfrm>
            <a:off x="1363980" y="64643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and Logic Apps for automated workflow execution</a:t>
            </a:r>
            <a:endParaRPr b="0" i="0" sz="1100" u="none" cap="none" strike="noStrike">
              <a:solidFill>
                <a:schemeClr val="dk1"/>
              </a:solidFill>
              <a:latin typeface="Calibri"/>
              <a:ea typeface="Calibri"/>
              <a:cs typeface="Calibri"/>
              <a:sym typeface="Calibri"/>
            </a:endParaRPr>
          </a:p>
        </p:txBody>
      </p:sp>
      <p:sp>
        <p:nvSpPr>
          <p:cNvPr id="535" name="Google Shape;535;p31"/>
          <p:cNvSpPr txBox="1"/>
          <p:nvPr/>
        </p:nvSpPr>
        <p:spPr>
          <a:xfrm>
            <a:off x="1301750" y="7366000"/>
            <a:ext cx="63627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Key Vault and Log Analytics for secure storage and monitoring</a:t>
            </a:r>
            <a:endParaRPr b="0" i="0" sz="1100" u="none" cap="none" strike="noStrike">
              <a:solidFill>
                <a:schemeClr val="dk1"/>
              </a:solidFill>
              <a:latin typeface="Calibri"/>
              <a:ea typeface="Calibri"/>
              <a:cs typeface="Calibri"/>
              <a:sym typeface="Calibri"/>
            </a:endParaRPr>
          </a:p>
        </p:txBody>
      </p:sp>
      <p:sp>
        <p:nvSpPr>
          <p:cNvPr id="536" name="Google Shape;536;p31"/>
          <p:cNvSpPr txBox="1"/>
          <p:nvPr/>
        </p:nvSpPr>
        <p:spPr>
          <a:xfrm>
            <a:off x="8496300" y="2374900"/>
            <a:ext cx="6604000" cy="1092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Leveraging Azure native services for scalable access management with comprehensive audit capabilities and enterprise-grade security compliance.</a:t>
            </a:r>
            <a:endParaRPr b="0" i="0" sz="1100" u="none" cap="none" strike="noStrike">
              <a:solidFill>
                <a:schemeClr val="dk1"/>
              </a:solidFill>
              <a:latin typeface="Calibri"/>
              <a:ea typeface="Calibri"/>
              <a:cs typeface="Calibri"/>
              <a:sym typeface="Calibri"/>
            </a:endParaRPr>
          </a:p>
        </p:txBody>
      </p:sp>
      <p:sp>
        <p:nvSpPr>
          <p:cNvPr id="537" name="Google Shape;537;p31"/>
          <p:cNvSpPr txBox="1"/>
          <p:nvPr/>
        </p:nvSpPr>
        <p:spPr>
          <a:xfrm>
            <a:off x="8750300" y="36703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for serverless agent processing and scalable execution</a:t>
            </a:r>
            <a:endParaRPr b="0" i="0" sz="1100" u="none" cap="none" strike="noStrike">
              <a:solidFill>
                <a:schemeClr val="dk1"/>
              </a:solidFill>
              <a:latin typeface="Calibri"/>
              <a:ea typeface="Calibri"/>
              <a:cs typeface="Calibri"/>
              <a:sym typeface="Calibri"/>
            </a:endParaRPr>
          </a:p>
        </p:txBody>
      </p:sp>
      <p:sp>
        <p:nvSpPr>
          <p:cNvPr id="538" name="Google Shape;538;p31"/>
          <p:cNvSpPr txBox="1"/>
          <p:nvPr/>
        </p:nvSpPr>
        <p:spPr>
          <a:xfrm>
            <a:off x="8750300" y="46101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CosmosDB for immutable audit logging and compliance data storage</a:t>
            </a:r>
            <a:endParaRPr b="0" i="0" sz="1100" u="none" cap="none" strike="noStrike">
              <a:solidFill>
                <a:schemeClr val="dk1"/>
              </a:solidFill>
              <a:latin typeface="Calibri"/>
              <a:ea typeface="Calibri"/>
              <a:cs typeface="Calibri"/>
              <a:sym typeface="Calibri"/>
            </a:endParaRPr>
          </a:p>
        </p:txBody>
      </p:sp>
      <p:sp>
        <p:nvSpPr>
          <p:cNvPr id="539" name="Google Shape;539;p31"/>
          <p:cNvSpPr txBox="1"/>
          <p:nvPr/>
        </p:nvSpPr>
        <p:spPr>
          <a:xfrm>
            <a:off x="8750300" y="55499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Entra ID and Microsoft Graph for seamless identity management integration</a:t>
            </a:r>
            <a:endParaRPr b="0" i="0" sz="1100" u="none" cap="none" strike="noStrike">
              <a:solidFill>
                <a:schemeClr val="dk1"/>
              </a:solidFill>
              <a:latin typeface="Calibri"/>
              <a:ea typeface="Calibri"/>
              <a:cs typeface="Calibri"/>
              <a:sym typeface="Calibri"/>
            </a:endParaRPr>
          </a:p>
        </p:txBody>
      </p:sp>
      <p:sp>
        <p:nvSpPr>
          <p:cNvPr id="540" name="Google Shape;540;p31"/>
          <p:cNvSpPr txBox="1"/>
          <p:nvPr/>
        </p:nvSpPr>
        <p:spPr>
          <a:xfrm>
            <a:off x="8750300" y="64770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Logic Apps for workflow automation and escalation management</a:t>
            </a:r>
            <a:endParaRPr b="0" i="0" sz="1100" u="none" cap="none" strike="noStrike">
              <a:solidFill>
                <a:schemeClr val="dk1"/>
              </a:solidFill>
              <a:latin typeface="Calibri"/>
              <a:ea typeface="Calibri"/>
              <a:cs typeface="Calibri"/>
              <a:sym typeface="Calibri"/>
            </a:endParaRPr>
          </a:p>
        </p:txBody>
      </p:sp>
      <p:sp>
        <p:nvSpPr>
          <p:cNvPr id="541" name="Google Shape;541;p31"/>
          <p:cNvSpPr txBox="1"/>
          <p:nvPr/>
        </p:nvSpPr>
        <p:spPr>
          <a:xfrm>
            <a:off x="8750300" y="74168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Application Insights for observability and performance monitoring dashboards</a:t>
            </a:r>
            <a:endParaRPr b="0" i="0" sz="1100" u="none" cap="none" strike="noStrike">
              <a:solidFill>
                <a:schemeClr val="dk1"/>
              </a:solidFill>
              <a:latin typeface="Calibri"/>
              <a:ea typeface="Calibri"/>
              <a:cs typeface="Calibri"/>
              <a:sym typeface="Calibri"/>
            </a:endParaRPr>
          </a:p>
        </p:txBody>
      </p:sp>
      <p:sp>
        <p:nvSpPr>
          <p:cNvPr id="542" name="Google Shape;542;p31"/>
          <p:cNvSpPr txBox="1"/>
          <p:nvPr/>
        </p:nvSpPr>
        <p:spPr>
          <a:xfrm>
            <a:off x="1009650" y="375158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3" name="Google Shape;543;p31"/>
          <p:cNvSpPr txBox="1"/>
          <p:nvPr/>
        </p:nvSpPr>
        <p:spPr>
          <a:xfrm>
            <a:off x="1016000" y="469646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4" name="Google Shape;544;p31"/>
          <p:cNvSpPr txBox="1"/>
          <p:nvPr/>
        </p:nvSpPr>
        <p:spPr>
          <a:xfrm>
            <a:off x="1016000" y="563626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5" name="Google Shape;545;p31"/>
          <p:cNvSpPr txBox="1"/>
          <p:nvPr/>
        </p:nvSpPr>
        <p:spPr>
          <a:xfrm>
            <a:off x="103505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6" name="Google Shape;546;p31"/>
          <p:cNvSpPr txBox="1"/>
          <p:nvPr/>
        </p:nvSpPr>
        <p:spPr>
          <a:xfrm>
            <a:off x="1016000" y="7480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7" name="Google Shape;547;p31"/>
          <p:cNvSpPr txBox="1"/>
          <p:nvPr/>
        </p:nvSpPr>
        <p:spPr>
          <a:xfrm>
            <a:off x="8369300" y="3721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8" name="Google Shape;548;p31"/>
          <p:cNvSpPr txBox="1"/>
          <p:nvPr/>
        </p:nvSpPr>
        <p:spPr>
          <a:xfrm>
            <a:off x="8369300" y="4660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49" name="Google Shape;549;p31"/>
          <p:cNvSpPr txBox="1"/>
          <p:nvPr/>
        </p:nvSpPr>
        <p:spPr>
          <a:xfrm>
            <a:off x="8369300" y="5588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50" name="Google Shape;550;p31"/>
          <p:cNvSpPr txBox="1"/>
          <p:nvPr/>
        </p:nvSpPr>
        <p:spPr>
          <a:xfrm>
            <a:off x="83693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51" name="Google Shape;551;p31"/>
          <p:cNvSpPr txBox="1"/>
          <p:nvPr/>
        </p:nvSpPr>
        <p:spPr>
          <a:xfrm>
            <a:off x="8369300" y="74676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4"/>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96" name="Google Shape;96;p14"/>
          <p:cNvSpPr txBox="1"/>
          <p:nvPr/>
        </p:nvSpPr>
        <p:spPr>
          <a:xfrm>
            <a:off x="876300" y="17907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HERizon Team Information</a:t>
            </a:r>
            <a:endParaRPr b="0" i="0" sz="1100" u="none" cap="none" strike="noStrike">
              <a:solidFill>
                <a:schemeClr val="dk1"/>
              </a:solidFill>
              <a:latin typeface="Calibri"/>
              <a:ea typeface="Calibri"/>
              <a:cs typeface="Calibri"/>
              <a:sym typeface="Calibri"/>
            </a:endParaRPr>
          </a:p>
        </p:txBody>
      </p:sp>
      <p:sp>
        <p:nvSpPr>
          <p:cNvPr id="97" name="Google Shape;97;p14"/>
          <p:cNvSpPr txBox="1"/>
          <p:nvPr/>
        </p:nvSpPr>
        <p:spPr>
          <a:xfrm>
            <a:off x="1130300" y="27051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Seema Gupta - Project Lead &amp; AI, Cybersecurity Specialist  Email: guptaseema578@gmail.com </a:t>
            </a:r>
            <a:endParaRPr b="0" i="0" sz="1100" u="none" cap="none" strike="noStrike">
              <a:solidFill>
                <a:schemeClr val="dk1"/>
              </a:solidFill>
              <a:latin typeface="Calibri"/>
              <a:ea typeface="Calibri"/>
              <a:cs typeface="Calibri"/>
              <a:sym typeface="Calibri"/>
            </a:endParaRPr>
          </a:p>
        </p:txBody>
      </p:sp>
      <p:sp>
        <p:nvSpPr>
          <p:cNvPr id="98" name="Google Shape;98;p14"/>
          <p:cNvSpPr txBox="1"/>
          <p:nvPr/>
        </p:nvSpPr>
        <p:spPr>
          <a:xfrm>
            <a:off x="1130300" y="36703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Anayna Singh - Technical Director : Email: anaynasingh8@gmail.com</a:t>
            </a:r>
            <a:endParaRPr b="0" i="0" sz="1100" u="none" cap="none" strike="noStrike">
              <a:solidFill>
                <a:schemeClr val="dk1"/>
              </a:solidFill>
              <a:latin typeface="Calibri"/>
              <a:ea typeface="Calibri"/>
              <a:cs typeface="Calibri"/>
              <a:sym typeface="Calibri"/>
            </a:endParaRPr>
          </a:p>
        </p:txBody>
      </p:sp>
      <p:sp>
        <p:nvSpPr>
          <p:cNvPr id="99" name="Google Shape;99;p14"/>
          <p:cNvSpPr txBox="1"/>
          <p:nvPr/>
        </p:nvSpPr>
        <p:spPr>
          <a:xfrm>
            <a:off x="1130300" y="46482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Sneha Joshi - Software and AI Engineer : Email: sjoshi32@hawk.illinoistech.edu</a:t>
            </a:r>
            <a:endParaRPr b="0" i="0" sz="1100" u="none" cap="none" strike="noStrike">
              <a:solidFill>
                <a:schemeClr val="dk1"/>
              </a:solidFill>
              <a:latin typeface="Calibri"/>
              <a:ea typeface="Calibri"/>
              <a:cs typeface="Calibri"/>
              <a:sym typeface="Calibri"/>
            </a:endParaRPr>
          </a:p>
        </p:txBody>
      </p:sp>
      <p:sp>
        <p:nvSpPr>
          <p:cNvPr id="100" name="Google Shape;100;p14"/>
          <p:cNvSpPr txBox="1"/>
          <p:nvPr/>
        </p:nvSpPr>
        <p:spPr>
          <a:xfrm>
            <a:off x="1130300" y="56134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Meghana Rabba - AI Architect : Email: meghrabba@gmail.com</a:t>
            </a:r>
            <a:endParaRPr b="0" i="0" sz="1100" u="none" cap="none" strike="noStrike">
              <a:solidFill>
                <a:schemeClr val="dk1"/>
              </a:solidFill>
              <a:latin typeface="Calibri"/>
              <a:ea typeface="Calibri"/>
              <a:cs typeface="Calibri"/>
              <a:sym typeface="Calibri"/>
            </a:endParaRPr>
          </a:p>
        </p:txBody>
      </p:sp>
      <p:sp>
        <p:nvSpPr>
          <p:cNvPr id="101" name="Google Shape;101;p14"/>
          <p:cNvSpPr txBox="1"/>
          <p:nvPr/>
        </p:nvSpPr>
        <p:spPr>
          <a:xfrm>
            <a:off x="1130300" y="65786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Deepali </a:t>
            </a:r>
            <a:r>
              <a:rPr b="1" lang="en-US" sz="1900">
                <a:solidFill>
                  <a:srgbClr val="FFFFFF"/>
                </a:solidFill>
                <a:latin typeface="Crimson Text"/>
                <a:ea typeface="Crimson Text"/>
                <a:cs typeface="Crimson Text"/>
                <a:sym typeface="Crimson Text"/>
              </a:rPr>
              <a:t>Budhiraja</a:t>
            </a:r>
            <a:r>
              <a:rPr b="1" i="0" lang="en-US" sz="1900" u="none" cap="none" strike="noStrike">
                <a:solidFill>
                  <a:srgbClr val="FFFFFF"/>
                </a:solidFill>
                <a:latin typeface="Crimson Text"/>
                <a:ea typeface="Crimson Text"/>
                <a:cs typeface="Crimson Text"/>
                <a:sym typeface="Crimson Text"/>
              </a:rPr>
              <a:t> - Cloud Infrastructure Engineer : Email: deepalibudhiraja0924@gmail.com</a:t>
            </a:r>
            <a:endParaRPr b="0" i="0" sz="1100" u="none" cap="none" strike="noStrike">
              <a:solidFill>
                <a:schemeClr val="dk1"/>
              </a:solidFill>
              <a:latin typeface="Calibri"/>
              <a:ea typeface="Calibri"/>
              <a:cs typeface="Calibri"/>
              <a:sym typeface="Calibri"/>
            </a:endParaRPr>
          </a:p>
        </p:txBody>
      </p:sp>
      <p:sp>
        <p:nvSpPr>
          <p:cNvPr id="102" name="Google Shape;102;p14"/>
          <p:cNvSpPr txBox="1"/>
          <p:nvPr/>
        </p:nvSpPr>
        <p:spPr>
          <a:xfrm>
            <a:off x="749300" y="2755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 name="Google Shape;103;p14"/>
          <p:cNvSpPr txBox="1"/>
          <p:nvPr/>
        </p:nvSpPr>
        <p:spPr>
          <a:xfrm>
            <a:off x="749300" y="4699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4" name="Google Shape;104;p14"/>
          <p:cNvSpPr txBox="1"/>
          <p:nvPr/>
        </p:nvSpPr>
        <p:spPr>
          <a:xfrm>
            <a:off x="7493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2"/>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32"/>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558" name="Google Shape;558;p32"/>
          <p:cNvSpPr/>
          <p:nvPr/>
        </p:nvSpPr>
        <p:spPr>
          <a:xfrm>
            <a:off x="876300" y="1485900"/>
            <a:ext cx="14490700" cy="69850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155700" y="1485900"/>
            <a:ext cx="12700" cy="6985000"/>
          </a:xfrm>
          <a:prstGeom prst="roundRect">
            <a:avLst>
              <a:gd fmla="val 50000" name="adj"/>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876300" y="14859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876300" y="14859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1422400" y="17399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2425700" y="15748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876300" y="33528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876300" y="33528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1422400" y="36068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2425700" y="34417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876300" y="52197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876300" y="52197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422400" y="54737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2425700" y="53086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876300" y="70866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876300" y="70866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422400" y="73533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2425700" y="71755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nvSpPr>
        <p:spPr>
          <a:xfrm>
            <a:off x="876300" y="6477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700" u="none" cap="none" strike="noStrike">
                <a:solidFill>
                  <a:srgbClr val="FFFFFF"/>
                </a:solidFill>
                <a:latin typeface="Arial"/>
                <a:ea typeface="Arial"/>
                <a:cs typeface="Arial"/>
                <a:sym typeface="Arial"/>
              </a:rPr>
              <a:t>Implementation Roadmap</a:t>
            </a:r>
            <a:endParaRPr b="0" i="0" sz="1100" u="none" cap="none" strike="noStrike">
              <a:solidFill>
                <a:schemeClr val="dk1"/>
              </a:solidFill>
              <a:latin typeface="Calibri"/>
              <a:ea typeface="Calibri"/>
              <a:cs typeface="Calibri"/>
              <a:sym typeface="Calibri"/>
            </a:endParaRPr>
          </a:p>
        </p:txBody>
      </p:sp>
      <p:sp>
        <p:nvSpPr>
          <p:cNvPr id="577" name="Google Shape;577;p32"/>
          <p:cNvSpPr txBox="1"/>
          <p:nvPr/>
        </p:nvSpPr>
        <p:spPr>
          <a:xfrm>
            <a:off x="2425700" y="15748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1: Foundation Setup</a:t>
            </a:r>
            <a:endParaRPr b="0" i="0" sz="1100" u="none" cap="none" strike="noStrike">
              <a:solidFill>
                <a:schemeClr val="dk1"/>
              </a:solidFill>
              <a:latin typeface="Calibri"/>
              <a:ea typeface="Calibri"/>
              <a:cs typeface="Calibri"/>
              <a:sym typeface="Calibri"/>
            </a:endParaRPr>
          </a:p>
        </p:txBody>
      </p:sp>
      <p:sp>
        <p:nvSpPr>
          <p:cNvPr id="578" name="Google Shape;578;p32"/>
          <p:cNvSpPr txBox="1"/>
          <p:nvPr/>
        </p:nvSpPr>
        <p:spPr>
          <a:xfrm>
            <a:off x="2425700" y="34417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2: Agent Development</a:t>
            </a:r>
            <a:endParaRPr b="0" i="0" sz="1100" u="none" cap="none" strike="noStrike">
              <a:solidFill>
                <a:schemeClr val="dk1"/>
              </a:solidFill>
              <a:latin typeface="Calibri"/>
              <a:ea typeface="Calibri"/>
              <a:cs typeface="Calibri"/>
              <a:sym typeface="Calibri"/>
            </a:endParaRPr>
          </a:p>
        </p:txBody>
      </p:sp>
      <p:sp>
        <p:nvSpPr>
          <p:cNvPr id="579" name="Google Shape;579;p32"/>
          <p:cNvSpPr txBox="1"/>
          <p:nvPr/>
        </p:nvSpPr>
        <p:spPr>
          <a:xfrm>
            <a:off x="2425700" y="53086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3: Security Integration</a:t>
            </a:r>
            <a:endParaRPr b="0" i="0" sz="1100" u="none" cap="none" strike="noStrike">
              <a:solidFill>
                <a:schemeClr val="dk1"/>
              </a:solidFill>
              <a:latin typeface="Calibri"/>
              <a:ea typeface="Calibri"/>
              <a:cs typeface="Calibri"/>
              <a:sym typeface="Calibri"/>
            </a:endParaRPr>
          </a:p>
        </p:txBody>
      </p:sp>
      <p:sp>
        <p:nvSpPr>
          <p:cNvPr id="580" name="Google Shape;580;p32"/>
          <p:cNvSpPr txBox="1"/>
          <p:nvPr/>
        </p:nvSpPr>
        <p:spPr>
          <a:xfrm>
            <a:off x="2425700" y="71755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4: Monitoring &amp; Analytics</a:t>
            </a:r>
            <a:endParaRPr b="0" i="0" sz="1100" u="none" cap="none" strike="noStrike">
              <a:solidFill>
                <a:schemeClr val="dk1"/>
              </a:solidFill>
              <a:latin typeface="Calibri"/>
              <a:ea typeface="Calibri"/>
              <a:cs typeface="Calibri"/>
              <a:sym typeface="Calibri"/>
            </a:endParaRPr>
          </a:p>
        </p:txBody>
      </p:sp>
      <p:sp>
        <p:nvSpPr>
          <p:cNvPr id="581" name="Google Shape;581;p32"/>
          <p:cNvSpPr txBox="1"/>
          <p:nvPr/>
        </p:nvSpPr>
        <p:spPr>
          <a:xfrm>
            <a:off x="2425700" y="21590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Deploy core Azure infrastructure, establish agent frameworks, integrate Microsoft Defender and Entra ID, and implement basic monitoring and logging capabilities.</a:t>
            </a:r>
            <a:endParaRPr b="0" i="0" sz="1100" u="none" cap="none" strike="noStrike">
              <a:solidFill>
                <a:schemeClr val="dk1"/>
              </a:solidFill>
              <a:latin typeface="Calibri"/>
              <a:ea typeface="Calibri"/>
              <a:cs typeface="Calibri"/>
              <a:sym typeface="Calibri"/>
            </a:endParaRPr>
          </a:p>
        </p:txBody>
      </p:sp>
      <p:sp>
        <p:nvSpPr>
          <p:cNvPr id="582" name="Google Shape;582;p32"/>
          <p:cNvSpPr txBox="1"/>
          <p:nvPr/>
        </p:nvSpPr>
        <p:spPr>
          <a:xfrm>
            <a:off x="2425700" y="40386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Build and test specialized agents for both use cases, implement risk scoring algorithms, establish policy mapping frameworks, and create audit systems.</a:t>
            </a:r>
            <a:endParaRPr b="0" i="0" sz="1100" u="none" cap="none" strike="noStrike">
              <a:solidFill>
                <a:schemeClr val="dk1"/>
              </a:solidFill>
              <a:latin typeface="Calibri"/>
              <a:ea typeface="Calibri"/>
              <a:cs typeface="Calibri"/>
              <a:sym typeface="Calibri"/>
            </a:endParaRPr>
          </a:p>
        </p:txBody>
      </p:sp>
      <p:sp>
        <p:nvSpPr>
          <p:cNvPr id="583" name="Google Shape;583;p32"/>
          <p:cNvSpPr txBox="1"/>
          <p:nvPr/>
        </p:nvSpPr>
        <p:spPr>
          <a:xfrm>
            <a:off x="2425700" y="59055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Deploy automated enforcement mechanisms, implement human oversight workflows, establish escalation procedures, and conduct comprehensive security testing and validation.</a:t>
            </a:r>
            <a:endParaRPr b="0" i="0" sz="1100" u="none" cap="none" strike="noStrike">
              <a:solidFill>
                <a:schemeClr val="dk1"/>
              </a:solidFill>
              <a:latin typeface="Calibri"/>
              <a:ea typeface="Calibri"/>
              <a:cs typeface="Calibri"/>
              <a:sym typeface="Calibri"/>
            </a:endParaRPr>
          </a:p>
        </p:txBody>
      </p:sp>
      <p:sp>
        <p:nvSpPr>
          <p:cNvPr id="584" name="Google Shape;584;p32"/>
          <p:cNvSpPr txBox="1"/>
          <p:nvPr/>
        </p:nvSpPr>
        <p:spPr>
          <a:xfrm>
            <a:off x="2425700" y="77724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Implement dashboard UI using React/Foundry, establish ServiceNow integration, deploy real-time API alerts, and create comprehensive reporting and analytics capabilities.</a:t>
            </a:r>
            <a:endParaRPr b="0" i="0" sz="1100" u="none" cap="none" strike="noStrike">
              <a:solidFill>
                <a:schemeClr val="dk1"/>
              </a:solidFill>
              <a:latin typeface="Calibri"/>
              <a:ea typeface="Calibri"/>
              <a:cs typeface="Calibri"/>
              <a:sym typeface="Calibri"/>
            </a:endParaRPr>
          </a:p>
        </p:txBody>
      </p:sp>
      <p:pic>
        <p:nvPicPr>
          <p:cNvPr id="585" name="Google Shape;585;p32"/>
          <p:cNvPicPr preferRelativeResize="0"/>
          <p:nvPr/>
        </p:nvPicPr>
        <p:blipFill rotWithShape="1">
          <a:blip r:embed="rId4">
            <a:alphaModFix/>
          </a:blip>
          <a:srcRect b="3000" l="0" r="0" t="2999"/>
          <a:stretch/>
        </p:blipFill>
        <p:spPr>
          <a:xfrm>
            <a:off x="1028700" y="1638300"/>
            <a:ext cx="241300" cy="228600"/>
          </a:xfrm>
          <a:prstGeom prst="rect">
            <a:avLst/>
          </a:prstGeom>
          <a:noFill/>
          <a:ln>
            <a:noFill/>
          </a:ln>
        </p:spPr>
      </p:pic>
      <p:pic>
        <p:nvPicPr>
          <p:cNvPr id="586" name="Google Shape;586;p32"/>
          <p:cNvPicPr preferRelativeResize="0"/>
          <p:nvPr/>
        </p:nvPicPr>
        <p:blipFill rotWithShape="1">
          <a:blip r:embed="rId5">
            <a:alphaModFix/>
          </a:blip>
          <a:srcRect b="13000" l="0" r="0" t="12999"/>
          <a:stretch/>
        </p:blipFill>
        <p:spPr>
          <a:xfrm>
            <a:off x="1003300" y="3505200"/>
            <a:ext cx="304800" cy="228600"/>
          </a:xfrm>
          <a:prstGeom prst="rect">
            <a:avLst/>
          </a:prstGeom>
          <a:noFill/>
          <a:ln>
            <a:noFill/>
          </a:ln>
        </p:spPr>
      </p:pic>
      <p:pic>
        <p:nvPicPr>
          <p:cNvPr id="587" name="Google Shape;587;p32"/>
          <p:cNvPicPr preferRelativeResize="0"/>
          <p:nvPr/>
        </p:nvPicPr>
        <p:blipFill rotWithShape="1">
          <a:blip r:embed="rId6">
            <a:alphaModFix/>
          </a:blip>
          <a:srcRect b="3000" l="0" r="0" t="2999"/>
          <a:stretch/>
        </p:blipFill>
        <p:spPr>
          <a:xfrm>
            <a:off x="1028700" y="5372100"/>
            <a:ext cx="241300" cy="228600"/>
          </a:xfrm>
          <a:prstGeom prst="rect">
            <a:avLst/>
          </a:prstGeom>
          <a:noFill/>
          <a:ln>
            <a:noFill/>
          </a:ln>
        </p:spPr>
      </p:pic>
      <p:pic>
        <p:nvPicPr>
          <p:cNvPr id="588" name="Google Shape;588;p32"/>
          <p:cNvPicPr preferRelativeResize="0"/>
          <p:nvPr/>
        </p:nvPicPr>
        <p:blipFill rotWithShape="1">
          <a:blip r:embed="rId7">
            <a:alphaModFix/>
          </a:blip>
          <a:srcRect b="3000" l="0" r="0" t="2999"/>
          <a:stretch/>
        </p:blipFill>
        <p:spPr>
          <a:xfrm>
            <a:off x="1028700" y="7239000"/>
            <a:ext cx="241300" cy="22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3"/>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33"/>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595" name="Google Shape;595;p33"/>
          <p:cNvSpPr/>
          <p:nvPr/>
        </p:nvSpPr>
        <p:spPr>
          <a:xfrm>
            <a:off x="876300" y="1879600"/>
            <a:ext cx="144907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8763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8763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8763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58166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58166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58166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107442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107442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107442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33"/>
          <p:cNvPicPr preferRelativeResize="0"/>
          <p:nvPr/>
        </p:nvPicPr>
        <p:blipFill rotWithShape="1">
          <a:blip r:embed="rId4">
            <a:alphaModFix/>
          </a:blip>
          <a:srcRect b="999" l="0" r="0" t="1000"/>
          <a:stretch/>
        </p:blipFill>
        <p:spPr>
          <a:xfrm>
            <a:off x="876300" y="1879600"/>
            <a:ext cx="4610100" cy="2590800"/>
          </a:xfrm>
          <a:prstGeom prst="roundRect">
            <a:avLst>
              <a:gd fmla="val 2941" name="adj"/>
            </a:avLst>
          </a:prstGeom>
          <a:noFill/>
          <a:ln>
            <a:noFill/>
          </a:ln>
        </p:spPr>
      </p:pic>
      <p:pic>
        <p:nvPicPr>
          <p:cNvPr id="606" name="Google Shape;606;p33"/>
          <p:cNvPicPr preferRelativeResize="0"/>
          <p:nvPr/>
        </p:nvPicPr>
        <p:blipFill rotWithShape="1">
          <a:blip r:embed="rId5">
            <a:alphaModFix/>
          </a:blip>
          <a:srcRect b="999" l="0" r="0" t="1000"/>
          <a:stretch/>
        </p:blipFill>
        <p:spPr>
          <a:xfrm>
            <a:off x="5816600" y="1879600"/>
            <a:ext cx="4610100" cy="2590800"/>
          </a:xfrm>
          <a:prstGeom prst="roundRect">
            <a:avLst>
              <a:gd fmla="val 2941" name="adj"/>
            </a:avLst>
          </a:prstGeom>
          <a:noFill/>
          <a:ln>
            <a:noFill/>
          </a:ln>
        </p:spPr>
      </p:pic>
      <p:pic>
        <p:nvPicPr>
          <p:cNvPr id="607" name="Google Shape;607;p33"/>
          <p:cNvPicPr preferRelativeResize="0"/>
          <p:nvPr/>
        </p:nvPicPr>
        <p:blipFill rotWithShape="1">
          <a:blip r:embed="rId6">
            <a:alphaModFix/>
          </a:blip>
          <a:srcRect b="999" l="0" r="0" t="1000"/>
          <a:stretch/>
        </p:blipFill>
        <p:spPr>
          <a:xfrm>
            <a:off x="10744200" y="1879600"/>
            <a:ext cx="4610100" cy="2590800"/>
          </a:xfrm>
          <a:prstGeom prst="roundRect">
            <a:avLst>
              <a:gd fmla="val 2941" name="adj"/>
            </a:avLst>
          </a:prstGeom>
          <a:noFill/>
          <a:ln>
            <a:noFill/>
          </a:ln>
        </p:spPr>
      </p:pic>
      <p:sp>
        <p:nvSpPr>
          <p:cNvPr id="608" name="Google Shape;608;p33"/>
          <p:cNvSpPr txBox="1"/>
          <p:nvPr/>
        </p:nvSpPr>
        <p:spPr>
          <a:xfrm>
            <a:off x="876300" y="9906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Impact &amp; Future Enhancements</a:t>
            </a:r>
            <a:endParaRPr b="0" i="0" sz="1100" u="none" cap="none" strike="noStrike">
              <a:solidFill>
                <a:schemeClr val="dk1"/>
              </a:solidFill>
              <a:latin typeface="Calibri"/>
              <a:ea typeface="Calibri"/>
              <a:cs typeface="Calibri"/>
              <a:sym typeface="Calibri"/>
            </a:endParaRPr>
          </a:p>
        </p:txBody>
      </p:sp>
      <p:sp>
        <p:nvSpPr>
          <p:cNvPr id="609" name="Google Shape;609;p33"/>
          <p:cNvSpPr txBox="1"/>
          <p:nvPr/>
        </p:nvSpPr>
        <p:spPr>
          <a:xfrm>
            <a:off x="8763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Shadow IT Enhancement</a:t>
            </a:r>
            <a:endParaRPr b="0" i="0" sz="1100" u="none" cap="none" strike="noStrike">
              <a:solidFill>
                <a:schemeClr val="dk1"/>
              </a:solidFill>
              <a:latin typeface="Calibri"/>
              <a:ea typeface="Calibri"/>
              <a:cs typeface="Calibri"/>
              <a:sym typeface="Calibri"/>
            </a:endParaRPr>
          </a:p>
        </p:txBody>
      </p:sp>
      <p:sp>
        <p:nvSpPr>
          <p:cNvPr id="610" name="Google Shape;610;p33"/>
          <p:cNvSpPr txBox="1"/>
          <p:nvPr/>
        </p:nvSpPr>
        <p:spPr>
          <a:xfrm>
            <a:off x="58166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AMAS Evolution</a:t>
            </a:r>
            <a:endParaRPr b="0" i="0" sz="1100" u="none" cap="none" strike="noStrike">
              <a:solidFill>
                <a:schemeClr val="dk1"/>
              </a:solidFill>
              <a:latin typeface="Calibri"/>
              <a:ea typeface="Calibri"/>
              <a:cs typeface="Calibri"/>
              <a:sym typeface="Calibri"/>
            </a:endParaRPr>
          </a:p>
        </p:txBody>
      </p:sp>
      <p:sp>
        <p:nvSpPr>
          <p:cNvPr id="611" name="Google Shape;611;p33"/>
          <p:cNvSpPr txBox="1"/>
          <p:nvPr/>
        </p:nvSpPr>
        <p:spPr>
          <a:xfrm>
            <a:off x="107442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Platform Benefits</a:t>
            </a:r>
            <a:endParaRPr b="0" i="0" sz="1100" u="none" cap="none" strike="noStrike">
              <a:solidFill>
                <a:schemeClr val="dk1"/>
              </a:solidFill>
              <a:latin typeface="Calibri"/>
              <a:ea typeface="Calibri"/>
              <a:cs typeface="Calibri"/>
              <a:sym typeface="Calibri"/>
            </a:endParaRPr>
          </a:p>
        </p:txBody>
      </p:sp>
      <p:sp>
        <p:nvSpPr>
          <p:cNvPr id="612" name="Google Shape;612;p33"/>
          <p:cNvSpPr txBox="1"/>
          <p:nvPr/>
        </p:nvSpPr>
        <p:spPr>
          <a:xfrm>
            <a:off x="11303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ServiceNow integration for comprehensive ticket management</a:t>
            </a:r>
            <a:endParaRPr b="0" i="0" sz="1100" u="none" cap="none" strike="noStrike">
              <a:solidFill>
                <a:schemeClr val="dk1"/>
              </a:solidFill>
              <a:latin typeface="Calibri"/>
              <a:ea typeface="Calibri"/>
              <a:cs typeface="Calibri"/>
              <a:sym typeface="Calibri"/>
            </a:endParaRPr>
          </a:p>
        </p:txBody>
      </p:sp>
      <p:sp>
        <p:nvSpPr>
          <p:cNvPr id="613" name="Google Shape;613;p33"/>
          <p:cNvSpPr txBox="1"/>
          <p:nvPr/>
        </p:nvSpPr>
        <p:spPr>
          <a:xfrm>
            <a:off x="11303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Real-time API alerts for immediate threat notification</a:t>
            </a:r>
            <a:endParaRPr b="0" i="0" sz="1100" u="none" cap="none" strike="noStrike">
              <a:solidFill>
                <a:schemeClr val="dk1"/>
              </a:solidFill>
              <a:latin typeface="Calibri"/>
              <a:ea typeface="Calibri"/>
              <a:cs typeface="Calibri"/>
              <a:sym typeface="Calibri"/>
            </a:endParaRPr>
          </a:p>
        </p:txBody>
      </p:sp>
      <p:sp>
        <p:nvSpPr>
          <p:cNvPr id="614" name="Google Shape;614;p33"/>
          <p:cNvSpPr txBox="1"/>
          <p:nvPr/>
        </p:nvSpPr>
        <p:spPr>
          <a:xfrm>
            <a:off x="11303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M365 trace logs integration for enhanced visibility</a:t>
            </a:r>
            <a:endParaRPr b="0" i="0" sz="1100" u="none" cap="none" strike="noStrike">
              <a:solidFill>
                <a:schemeClr val="dk1"/>
              </a:solidFill>
              <a:latin typeface="Calibri"/>
              <a:ea typeface="Calibri"/>
              <a:cs typeface="Calibri"/>
              <a:sym typeface="Calibri"/>
            </a:endParaRPr>
          </a:p>
        </p:txBody>
      </p:sp>
      <p:sp>
        <p:nvSpPr>
          <p:cNvPr id="615" name="Google Shape;615;p33"/>
          <p:cNvSpPr txBox="1"/>
          <p:nvPr/>
        </p:nvSpPr>
        <p:spPr>
          <a:xfrm>
            <a:off x="60579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Enhanced ML models for improved risk prediction</a:t>
            </a:r>
            <a:endParaRPr b="0" i="0" sz="1100" u="none" cap="none" strike="noStrike">
              <a:solidFill>
                <a:schemeClr val="dk1"/>
              </a:solidFill>
              <a:latin typeface="Calibri"/>
              <a:ea typeface="Calibri"/>
              <a:cs typeface="Calibri"/>
              <a:sym typeface="Calibri"/>
            </a:endParaRPr>
          </a:p>
        </p:txBody>
      </p:sp>
      <p:sp>
        <p:nvSpPr>
          <p:cNvPr id="616" name="Google Shape;616;p33"/>
          <p:cNvSpPr txBox="1"/>
          <p:nvPr/>
        </p:nvSpPr>
        <p:spPr>
          <a:xfrm>
            <a:off x="60579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Advanced dashboard analytics and compliance reporting</a:t>
            </a:r>
            <a:endParaRPr b="0" i="0" sz="1100" u="none" cap="none" strike="noStrike">
              <a:solidFill>
                <a:schemeClr val="dk1"/>
              </a:solidFill>
              <a:latin typeface="Calibri"/>
              <a:ea typeface="Calibri"/>
              <a:cs typeface="Calibri"/>
              <a:sym typeface="Calibri"/>
            </a:endParaRPr>
          </a:p>
        </p:txBody>
      </p:sp>
      <p:sp>
        <p:nvSpPr>
          <p:cNvPr id="617" name="Google Shape;617;p33"/>
          <p:cNvSpPr txBox="1"/>
          <p:nvPr/>
        </p:nvSpPr>
        <p:spPr>
          <a:xfrm>
            <a:off x="60579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Cross-platform integration with third-party identity providers</a:t>
            </a:r>
            <a:endParaRPr b="0" i="0" sz="1100" u="none" cap="none" strike="noStrike">
              <a:solidFill>
                <a:schemeClr val="dk1"/>
              </a:solidFill>
              <a:latin typeface="Calibri"/>
              <a:ea typeface="Calibri"/>
              <a:cs typeface="Calibri"/>
              <a:sym typeface="Calibri"/>
            </a:endParaRPr>
          </a:p>
        </p:txBody>
      </p:sp>
      <p:sp>
        <p:nvSpPr>
          <p:cNvPr id="618" name="Google Shape;618;p33"/>
          <p:cNvSpPr txBox="1"/>
          <p:nvPr/>
        </p:nvSpPr>
        <p:spPr>
          <a:xfrm>
            <a:off x="109982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Reduced security incidents through proactive threat detection</a:t>
            </a:r>
            <a:endParaRPr b="0" i="0" sz="1100" u="none" cap="none" strike="noStrike">
              <a:solidFill>
                <a:schemeClr val="dk1"/>
              </a:solidFill>
              <a:latin typeface="Calibri"/>
              <a:ea typeface="Calibri"/>
              <a:cs typeface="Calibri"/>
              <a:sym typeface="Calibri"/>
            </a:endParaRPr>
          </a:p>
        </p:txBody>
      </p:sp>
      <p:sp>
        <p:nvSpPr>
          <p:cNvPr id="619" name="Google Shape;619;p33"/>
          <p:cNvSpPr txBox="1"/>
          <p:nvPr/>
        </p:nvSpPr>
        <p:spPr>
          <a:xfrm>
            <a:off x="109982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Improved compliance with automated audit and reporting</a:t>
            </a:r>
            <a:endParaRPr b="0" i="0" sz="1100" u="none" cap="none" strike="noStrike">
              <a:solidFill>
                <a:schemeClr val="dk1"/>
              </a:solidFill>
              <a:latin typeface="Calibri"/>
              <a:ea typeface="Calibri"/>
              <a:cs typeface="Calibri"/>
              <a:sym typeface="Calibri"/>
            </a:endParaRPr>
          </a:p>
        </p:txBody>
      </p:sp>
      <p:sp>
        <p:nvSpPr>
          <p:cNvPr id="620" name="Google Shape;620;p33"/>
          <p:cNvSpPr txBox="1"/>
          <p:nvPr/>
        </p:nvSpPr>
        <p:spPr>
          <a:xfrm>
            <a:off x="109982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Enhanced productivity through streamlined access management</a:t>
            </a:r>
            <a:endParaRPr b="0" i="0" sz="1100" u="none" cap="none" strike="noStrike">
              <a:solidFill>
                <a:schemeClr val="dk1"/>
              </a:solidFill>
              <a:latin typeface="Calibri"/>
              <a:ea typeface="Calibri"/>
              <a:cs typeface="Calibri"/>
              <a:sym typeface="Calibri"/>
            </a:endParaRPr>
          </a:p>
        </p:txBody>
      </p:sp>
      <p:sp>
        <p:nvSpPr>
          <p:cNvPr id="621" name="Google Shape;621;p33"/>
          <p:cNvSpPr txBox="1"/>
          <p:nvPr/>
        </p:nvSpPr>
        <p:spPr>
          <a:xfrm>
            <a:off x="7493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2" name="Google Shape;622;p33"/>
          <p:cNvSpPr txBox="1"/>
          <p:nvPr/>
        </p:nvSpPr>
        <p:spPr>
          <a:xfrm>
            <a:off x="7493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3" name="Google Shape;623;p33"/>
          <p:cNvSpPr txBox="1"/>
          <p:nvPr/>
        </p:nvSpPr>
        <p:spPr>
          <a:xfrm>
            <a:off x="7493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4" name="Google Shape;624;p33"/>
          <p:cNvSpPr txBox="1"/>
          <p:nvPr/>
        </p:nvSpPr>
        <p:spPr>
          <a:xfrm>
            <a:off x="56896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5" name="Google Shape;625;p33"/>
          <p:cNvSpPr txBox="1"/>
          <p:nvPr/>
        </p:nvSpPr>
        <p:spPr>
          <a:xfrm>
            <a:off x="56896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6" name="Google Shape;626;p33"/>
          <p:cNvSpPr txBox="1"/>
          <p:nvPr/>
        </p:nvSpPr>
        <p:spPr>
          <a:xfrm>
            <a:off x="56896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7" name="Google Shape;627;p33"/>
          <p:cNvSpPr txBox="1"/>
          <p:nvPr/>
        </p:nvSpPr>
        <p:spPr>
          <a:xfrm>
            <a:off x="106172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8" name="Google Shape;628;p33"/>
          <p:cNvSpPr txBox="1"/>
          <p:nvPr/>
        </p:nvSpPr>
        <p:spPr>
          <a:xfrm>
            <a:off x="106172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629" name="Google Shape;629;p33"/>
          <p:cNvSpPr txBox="1"/>
          <p:nvPr/>
        </p:nvSpPr>
        <p:spPr>
          <a:xfrm>
            <a:off x="106172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4"/>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34"/>
          <p:cNvPicPr preferRelativeResize="0"/>
          <p:nvPr/>
        </p:nvPicPr>
        <p:blipFill rotWithShape="1">
          <a:blip r:embed="rId3">
            <a:alphaModFix/>
          </a:blip>
          <a:srcRect b="0" l="999" r="999" t="0"/>
          <a:stretch/>
        </p:blipFill>
        <p:spPr>
          <a:xfrm>
            <a:off x="0" y="0"/>
            <a:ext cx="16256000" cy="9144000"/>
          </a:xfrm>
          <a:prstGeom prst="rect">
            <a:avLst/>
          </a:prstGeom>
          <a:noFill/>
          <a:ln>
            <a:noFill/>
          </a:ln>
        </p:spPr>
      </p:pic>
      <p:sp>
        <p:nvSpPr>
          <p:cNvPr id="636" name="Google Shape;636;p34"/>
          <p:cNvSpPr txBox="1"/>
          <p:nvPr/>
        </p:nvSpPr>
        <p:spPr>
          <a:xfrm>
            <a:off x="728325" y="406775"/>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b="1" lang="en-US" sz="4900">
                <a:solidFill>
                  <a:srgbClr val="FFFFFF"/>
                </a:solidFill>
              </a:rPr>
              <a:t>Challenges and Learnings</a:t>
            </a:r>
            <a:endParaRPr b="0" i="0" sz="1100" u="none" cap="none" strike="noStrike">
              <a:solidFill>
                <a:schemeClr val="dk1"/>
              </a:solidFill>
              <a:latin typeface="Calibri"/>
              <a:ea typeface="Calibri"/>
              <a:cs typeface="Calibri"/>
              <a:sym typeface="Calibri"/>
            </a:endParaRPr>
          </a:p>
        </p:txBody>
      </p:sp>
      <p:sp>
        <p:nvSpPr>
          <p:cNvPr id="637" name="Google Shape;637;p34"/>
          <p:cNvSpPr txBox="1"/>
          <p:nvPr/>
        </p:nvSpPr>
        <p:spPr>
          <a:xfrm>
            <a:off x="876300" y="4711700"/>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t/>
            </a:r>
            <a:endParaRPr b="0" i="0" sz="1900" u="none" cap="none" strike="noStrike">
              <a:solidFill>
                <a:schemeClr val="dk1"/>
              </a:solidFill>
              <a:latin typeface="Calibri"/>
              <a:ea typeface="Calibri"/>
              <a:cs typeface="Calibri"/>
              <a:sym typeface="Calibri"/>
            </a:endParaRPr>
          </a:p>
        </p:txBody>
      </p:sp>
      <p:sp>
        <p:nvSpPr>
          <p:cNvPr id="638" name="Google Shape;638;p34"/>
          <p:cNvSpPr txBox="1"/>
          <p:nvPr/>
        </p:nvSpPr>
        <p:spPr>
          <a:xfrm>
            <a:off x="728325" y="1289675"/>
            <a:ext cx="7025400" cy="778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US" sz="2400">
                <a:solidFill>
                  <a:schemeClr val="lt1"/>
                </a:solidFill>
              </a:rPr>
              <a:t>Challenges Faced </a:t>
            </a:r>
            <a:endParaRPr b="1" sz="2400">
              <a:solidFill>
                <a:schemeClr val="lt1"/>
              </a:solidFill>
            </a:endParaRPr>
          </a:p>
          <a:p>
            <a:pPr indent="-330200" lvl="0" marL="457200" rtl="0" algn="l">
              <a:lnSpc>
                <a:spcPct val="115000"/>
              </a:lnSpc>
              <a:spcBef>
                <a:spcPts val="1200"/>
              </a:spcBef>
              <a:spcAft>
                <a:spcPts val="0"/>
              </a:spcAft>
              <a:buClr>
                <a:schemeClr val="lt1"/>
              </a:buClr>
              <a:buSzPts val="1600"/>
              <a:buChar char="●"/>
            </a:pPr>
            <a:r>
              <a:rPr b="1" lang="en-US" sz="1600">
                <a:solidFill>
                  <a:schemeClr val="lt1"/>
                </a:solidFill>
              </a:rPr>
              <a:t>I</a:t>
            </a:r>
            <a:r>
              <a:rPr b="1" lang="en-US" sz="1900">
                <a:solidFill>
                  <a:schemeClr val="lt1"/>
                </a:solidFill>
              </a:rPr>
              <a:t>ntegrating diverse data sources:</a:t>
            </a:r>
            <a:r>
              <a:rPr lang="en-US" sz="1900">
                <a:solidFill>
                  <a:schemeClr val="lt1"/>
                </a:solidFill>
              </a:rPr>
              <a:t> Normalizing Defender logs, OAuth events, user requests, and Shadow IT signals into a unified structure.</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Designing clear agent roles:</a:t>
            </a:r>
            <a:r>
              <a:rPr lang="en-US" sz="1900">
                <a:solidFill>
                  <a:schemeClr val="lt1"/>
                </a:solidFill>
              </a:rPr>
              <a:t> Ensuring each AI agent handled a specific function without overlap.</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Frontend–backend integration:</a:t>
            </a:r>
            <a:r>
              <a:rPr lang="en-US" sz="1900">
                <a:solidFill>
                  <a:schemeClr val="lt1"/>
                </a:solidFill>
              </a:rPr>
              <a:t> Building a seamless flow between the UI, orchestration layer, and multi-agent system.</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API design &amp; communication:</a:t>
            </a:r>
            <a:r>
              <a:rPr lang="en-US" sz="1900">
                <a:solidFill>
                  <a:schemeClr val="lt1"/>
                </a:solidFill>
              </a:rPr>
              <a:t> Structuring clean, secure, and consistent APIs for agent interaction, automation calls, and final JSON outputs.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Balancing automation with safety:</a:t>
            </a:r>
            <a:r>
              <a:rPr lang="en-US" sz="1900">
                <a:solidFill>
                  <a:schemeClr val="lt1"/>
                </a:solidFill>
              </a:rPr>
              <a:t> Preventing over-enforcement while maintaining fast, accurate automated actions.</a:t>
            </a:r>
            <a:br>
              <a:rPr lang="en-US" sz="1900">
                <a:solidFill>
                  <a:schemeClr val="lt1"/>
                </a:solidFill>
              </a:rPr>
            </a:br>
            <a:endParaRPr sz="19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900">
                <a:solidFill>
                  <a:schemeClr val="lt1"/>
                </a:solidFill>
              </a:rPr>
              <a:t>Human-in-loop workflows:</a:t>
            </a:r>
            <a:r>
              <a:rPr lang="en-US" sz="1900">
                <a:solidFill>
                  <a:schemeClr val="lt1"/>
                </a:solidFill>
              </a:rPr>
              <a:t> Routing high-risk cases without slowing down approvals or overwhelming analysts</a:t>
            </a:r>
            <a:r>
              <a:rPr lang="en-US" sz="1600">
                <a:solidFill>
                  <a:schemeClr val="lt1"/>
                </a:solidFill>
              </a:rPr>
              <a:t>.</a:t>
            </a:r>
            <a:endParaRPr b="1" sz="1600">
              <a:solidFill>
                <a:schemeClr val="lt1"/>
              </a:solidFill>
            </a:endParaRPr>
          </a:p>
        </p:txBody>
      </p:sp>
      <p:sp>
        <p:nvSpPr>
          <p:cNvPr id="639" name="Google Shape;639;p34"/>
          <p:cNvSpPr txBox="1"/>
          <p:nvPr/>
        </p:nvSpPr>
        <p:spPr>
          <a:xfrm>
            <a:off x="8201975" y="1398975"/>
            <a:ext cx="6892500" cy="57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US" sz="2400">
                <a:solidFill>
                  <a:schemeClr val="lt1"/>
                </a:solidFill>
              </a:rPr>
              <a:t>K</a:t>
            </a:r>
            <a:r>
              <a:rPr b="1" lang="en-US" sz="2400">
                <a:solidFill>
                  <a:schemeClr val="lt1"/>
                </a:solidFill>
              </a:rPr>
              <a:t>ey Learnings </a:t>
            </a:r>
            <a:endParaRPr b="1" sz="2400">
              <a:solidFill>
                <a:schemeClr val="lt1"/>
              </a:solidFill>
            </a:endParaRPr>
          </a:p>
          <a:p>
            <a:pPr indent="-349250" lvl="0" marL="457200" rtl="0" algn="l">
              <a:lnSpc>
                <a:spcPct val="115000"/>
              </a:lnSpc>
              <a:spcBef>
                <a:spcPts val="1200"/>
              </a:spcBef>
              <a:spcAft>
                <a:spcPts val="0"/>
              </a:spcAft>
              <a:buClr>
                <a:schemeClr val="lt1"/>
              </a:buClr>
              <a:buSzPts val="1900"/>
              <a:buChar char="●"/>
            </a:pPr>
            <a:r>
              <a:rPr b="1" lang="en-US" sz="1900">
                <a:solidFill>
                  <a:schemeClr val="lt1"/>
                </a:solidFill>
              </a:rPr>
              <a:t>Multi-agent architecture improves clarity, modularity, and scalability.</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Automation requires strong evidence, structured reasoning, and clear policies.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Human oversight is essential for sensitive or high-risk actions.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Unified data models simplify policy mapping, decision-making, and dashboards.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Azure AI Studio accelerates agent orchestration, tool use, and workflow design.</a:t>
            </a:r>
            <a:br>
              <a:rPr b="1" lang="en-US" sz="1900">
                <a:solidFill>
                  <a:schemeClr val="lt1"/>
                </a:solidFill>
              </a:rPr>
            </a:br>
            <a:endParaRPr b="1" sz="19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5"/>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35"/>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646" name="Google Shape;646;p35"/>
          <p:cNvPicPr preferRelativeResize="0"/>
          <p:nvPr/>
        </p:nvPicPr>
        <p:blipFill rotWithShape="1">
          <a:blip r:embed="rId4">
            <a:alphaModFix/>
          </a:blip>
          <a:srcRect b="28999" l="0" r="0" t="29000"/>
          <a:stretch/>
        </p:blipFill>
        <p:spPr>
          <a:xfrm>
            <a:off x="0" y="0"/>
            <a:ext cx="16256000" cy="9144000"/>
          </a:xfrm>
          <a:prstGeom prst="rect">
            <a:avLst/>
          </a:prstGeom>
          <a:noFill/>
          <a:ln>
            <a:noFill/>
          </a:ln>
        </p:spPr>
      </p:pic>
      <p:sp>
        <p:nvSpPr>
          <p:cNvPr id="647" name="Google Shape;647;p35"/>
          <p:cNvSpPr/>
          <p:nvPr/>
        </p:nvSpPr>
        <p:spPr>
          <a:xfrm>
            <a:off x="-50" y="0"/>
            <a:ext cx="16256100" cy="9144000"/>
          </a:xfrm>
          <a:prstGeom prst="rect">
            <a:avLst/>
          </a:prstGeom>
          <a:solidFill>
            <a:srgbClr val="0A0A2E">
              <a:alpha val="7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txBox="1"/>
          <p:nvPr/>
        </p:nvSpPr>
        <p:spPr>
          <a:xfrm>
            <a:off x="882650" y="42545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Conclusion</a:t>
            </a:r>
            <a:endParaRPr b="0" i="0" sz="1100" u="none" cap="none" strike="noStrike">
              <a:solidFill>
                <a:schemeClr val="dk1"/>
              </a:solidFill>
              <a:latin typeface="Calibri"/>
              <a:ea typeface="Calibri"/>
              <a:cs typeface="Calibri"/>
              <a:sym typeface="Calibri"/>
            </a:endParaRPr>
          </a:p>
        </p:txBody>
      </p:sp>
      <p:sp>
        <p:nvSpPr>
          <p:cNvPr id="649" name="Google Shape;649;p35"/>
          <p:cNvSpPr txBox="1"/>
          <p:nvPr/>
        </p:nvSpPr>
        <p:spPr>
          <a:xfrm>
            <a:off x="882700" y="3334500"/>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Our project brings together two powerful systems—</a:t>
            </a:r>
            <a:r>
              <a:rPr b="1" lang="en-US" sz="1900">
                <a:solidFill>
                  <a:schemeClr val="lt1"/>
                </a:solidFill>
              </a:rPr>
              <a:t>ASIPD for Shadow IT Prevention</a:t>
            </a:r>
            <a:r>
              <a:rPr lang="en-US" sz="1900">
                <a:solidFill>
                  <a:schemeClr val="lt1"/>
                </a:solidFill>
              </a:rPr>
              <a:t> and </a:t>
            </a:r>
            <a:r>
              <a:rPr b="1" lang="en-US" sz="1900">
                <a:solidFill>
                  <a:schemeClr val="lt1"/>
                </a:solidFill>
              </a:rPr>
              <a:t>AMAS for Automated Access Management</a:t>
            </a:r>
            <a:r>
              <a:rPr lang="en-US" sz="1900">
                <a:solidFill>
                  <a:schemeClr val="lt1"/>
                </a:solidFill>
              </a:rPr>
              <a:t>—to create a unified, AI-driven security automation platform. By combining multi-agent intelligence, policy-driven workflows, Microsoft Defender signals, and automated enforcement, we address real enterprise challenges around visibility, governance, and operational efficiency.</a:t>
            </a: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This platform demonstrates how AI can streamline complex security processes, reduce manual effort, and strengthen organizational safety while still keeping humans involved where it matters most. Through this build, we learned how automation, thoughtful architecture, and clear policy reasoning can work together to deliver a scalable, reliable security solution for modern enterprises.</a:t>
            </a:r>
            <a:endParaRPr sz="1900">
              <a:solidFill>
                <a:schemeClr val="lt1"/>
              </a:solidFill>
            </a:endParaRPr>
          </a:p>
          <a:p>
            <a:pPr indent="0" lvl="0" marL="0" marR="0" rtl="0" algn="l">
              <a:lnSpc>
                <a:spcPct val="160000"/>
              </a:lnSpc>
              <a:spcBef>
                <a:spcPts val="1200"/>
              </a:spcBef>
              <a:spcAft>
                <a:spcPts val="0"/>
              </a:spcAft>
              <a:buNone/>
            </a:pPr>
            <a:r>
              <a:t/>
            </a:r>
            <a:endParaRPr b="1" sz="1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36"/>
          <p:cNvPicPr preferRelativeResize="0"/>
          <p:nvPr/>
        </p:nvPicPr>
        <p:blipFill rotWithShape="1">
          <a:blip r:embed="rId3">
            <a:alphaModFix/>
          </a:blip>
          <a:srcRect b="0" l="1000" r="999" t="0"/>
          <a:stretch/>
        </p:blipFill>
        <p:spPr>
          <a:xfrm>
            <a:off x="13970" y="25400"/>
            <a:ext cx="16256000" cy="9144000"/>
          </a:xfrm>
          <a:prstGeom prst="rect">
            <a:avLst/>
          </a:prstGeom>
          <a:noFill/>
          <a:ln>
            <a:noFill/>
          </a:ln>
        </p:spPr>
      </p:pic>
      <p:sp>
        <p:nvSpPr>
          <p:cNvPr id="656" name="Google Shape;656;p36"/>
          <p:cNvSpPr txBox="1"/>
          <p:nvPr/>
        </p:nvSpPr>
        <p:spPr>
          <a:xfrm>
            <a:off x="850900" y="6604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a:t>
            </a:r>
            <a:endParaRPr b="0" i="0" sz="1100" u="none" cap="none" strike="noStrike">
              <a:solidFill>
                <a:schemeClr val="dk1"/>
              </a:solidFill>
              <a:latin typeface="Calibri"/>
              <a:ea typeface="Calibri"/>
              <a:cs typeface="Calibri"/>
              <a:sym typeface="Calibri"/>
            </a:endParaRPr>
          </a:p>
        </p:txBody>
      </p:sp>
      <p:sp>
        <p:nvSpPr>
          <p:cNvPr id="657" name="Google Shape;657;p36"/>
          <p:cNvSpPr txBox="1"/>
          <p:nvPr/>
        </p:nvSpPr>
        <p:spPr>
          <a:xfrm>
            <a:off x="896620" y="1604010"/>
            <a:ext cx="14490700" cy="1917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HERizon transforms enterprise security through intelligent automation, delivering zero-trust security governance with AI-powered efficiency.</a:t>
            </a:r>
            <a:endParaRPr b="0" i="0" sz="1100" u="none" cap="none" strike="noStrike">
              <a:solidFill>
                <a:schemeClr val="dk1"/>
              </a:solidFill>
              <a:latin typeface="Calibri"/>
              <a:ea typeface="Calibri"/>
              <a:cs typeface="Calibri"/>
              <a:sym typeface="Calibri"/>
            </a:endParaRPr>
          </a:p>
        </p:txBody>
      </p:sp>
      <p:sp>
        <p:nvSpPr>
          <p:cNvPr id="658" name="Google Shape;658;p36"/>
          <p:cNvSpPr txBox="1"/>
          <p:nvPr/>
        </p:nvSpPr>
        <p:spPr>
          <a:xfrm>
            <a:off x="850900" y="3998595"/>
            <a:ext cx="14490700" cy="393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 HERizon Vision Statement</a:t>
            </a:r>
            <a:endParaRPr b="0" i="0" sz="1100" u="none" cap="none" strike="noStrike">
              <a:solidFill>
                <a:schemeClr val="dk1"/>
              </a:solidFill>
              <a:latin typeface="Calibri"/>
              <a:ea typeface="Calibri"/>
              <a:cs typeface="Calibri"/>
              <a:sym typeface="Calibri"/>
            </a:endParaRPr>
          </a:p>
        </p:txBody>
      </p:sp>
      <p:sp>
        <p:nvSpPr>
          <p:cNvPr id="659" name="Google Shape;659;p36"/>
          <p:cNvSpPr txBox="1"/>
          <p:nvPr/>
        </p:nvSpPr>
        <p:spPr>
          <a:xfrm>
            <a:off x="965200" y="488442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2000" u="none" cap="none" strike="noStrike">
                <a:solidFill>
                  <a:srgbClr val="FFFFFF"/>
                </a:solidFill>
                <a:latin typeface="Crimson Text"/>
                <a:ea typeface="Crimson Text"/>
                <a:cs typeface="Crimson Text"/>
                <a:sym typeface="Crimson Text"/>
              </a:rPr>
              <a:t>This comprehensive platform demonstrates the future of enterprise security operations, where AI agents work collaboratively to detect threats, manage access, and enforce policies while maintaining human oversight and full auditability for regulatory compliance.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7"/>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37"/>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666" name="Google Shape;666;p37"/>
          <p:cNvPicPr preferRelativeResize="0"/>
          <p:nvPr/>
        </p:nvPicPr>
        <p:blipFill rotWithShape="1">
          <a:blip r:embed="rId4">
            <a:alphaModFix/>
          </a:blip>
          <a:srcRect b="28999" l="0" r="0" t="29000"/>
          <a:stretch/>
        </p:blipFill>
        <p:spPr>
          <a:xfrm>
            <a:off x="0" y="0"/>
            <a:ext cx="16256000" cy="9144000"/>
          </a:xfrm>
          <a:prstGeom prst="rect">
            <a:avLst/>
          </a:prstGeom>
          <a:noFill/>
          <a:ln>
            <a:noFill/>
          </a:ln>
        </p:spPr>
      </p:pic>
      <p:sp>
        <p:nvSpPr>
          <p:cNvPr id="667" name="Google Shape;667;p37"/>
          <p:cNvSpPr/>
          <p:nvPr/>
        </p:nvSpPr>
        <p:spPr>
          <a:xfrm>
            <a:off x="0" y="0"/>
            <a:ext cx="16256000" cy="9144000"/>
          </a:xfrm>
          <a:prstGeom prst="rect">
            <a:avLst/>
          </a:prstGeom>
          <a:solidFill>
            <a:srgbClr val="0A0A2E">
              <a:alpha val="7725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nvSpPr>
        <p:spPr>
          <a:xfrm>
            <a:off x="876300" y="36703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Thank You</a:t>
            </a:r>
            <a:endParaRPr b="0" i="0" sz="1100" u="none" cap="none" strike="noStrike">
              <a:solidFill>
                <a:schemeClr val="dk1"/>
              </a:solidFill>
              <a:latin typeface="Calibri"/>
              <a:ea typeface="Calibri"/>
              <a:cs typeface="Calibri"/>
              <a:sym typeface="Calibri"/>
            </a:endParaRPr>
          </a:p>
        </p:txBody>
      </p:sp>
      <p:sp>
        <p:nvSpPr>
          <p:cNvPr id="669" name="Google Shape;669;p37"/>
          <p:cNvSpPr txBox="1"/>
          <p:nvPr/>
        </p:nvSpPr>
        <p:spPr>
          <a:xfrm>
            <a:off x="876300" y="47117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1900" u="none" cap="none" strike="noStrike">
                <a:solidFill>
                  <a:srgbClr val="FFFFFF"/>
                </a:solidFill>
                <a:latin typeface="Arial"/>
                <a:ea typeface="Arial"/>
                <a:cs typeface="Arial"/>
                <a:sym typeface="Arial"/>
              </a:rPr>
              <a:t>Questions and discussion about HERizon Security Intelligence Platform implementation and capabilities.</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5"/>
          <p:cNvPicPr preferRelativeResize="0"/>
          <p:nvPr/>
        </p:nvPicPr>
        <p:blipFill rotWithShape="1">
          <a:blip r:embed="rId3">
            <a:alphaModFix/>
          </a:blip>
          <a:srcRect b="0" l="999" r="999" t="0"/>
          <a:stretch/>
        </p:blipFill>
        <p:spPr>
          <a:xfrm>
            <a:off x="0" y="0"/>
            <a:ext cx="16256000" cy="9144000"/>
          </a:xfrm>
          <a:prstGeom prst="rect">
            <a:avLst/>
          </a:prstGeom>
          <a:noFill/>
          <a:ln>
            <a:noFill/>
          </a:ln>
        </p:spPr>
      </p:pic>
      <p:sp>
        <p:nvSpPr>
          <p:cNvPr id="111" name="Google Shape;111;p15"/>
          <p:cNvSpPr txBox="1"/>
          <p:nvPr/>
        </p:nvSpPr>
        <p:spPr>
          <a:xfrm>
            <a:off x="882750" y="630800"/>
            <a:ext cx="14490600" cy="5970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lang="en-US" sz="3900">
                <a:solidFill>
                  <a:srgbClr val="FFFFFF"/>
                </a:solidFill>
              </a:rPr>
              <a:t>Introduction</a:t>
            </a:r>
            <a:endParaRPr b="0" i="0" sz="1100" u="none" cap="none" strike="noStrike">
              <a:solidFill>
                <a:schemeClr val="dk1"/>
              </a:solidFill>
              <a:latin typeface="Calibri"/>
              <a:ea typeface="Calibri"/>
              <a:cs typeface="Calibri"/>
              <a:sym typeface="Calibri"/>
            </a:endParaRPr>
          </a:p>
        </p:txBody>
      </p:sp>
      <p:sp>
        <p:nvSpPr>
          <p:cNvPr id="112" name="Google Shape;112;p15"/>
          <p:cNvSpPr txBox="1"/>
          <p:nvPr/>
        </p:nvSpPr>
        <p:spPr>
          <a:xfrm>
            <a:off x="882750" y="2489150"/>
            <a:ext cx="14236800" cy="5743500"/>
          </a:xfrm>
          <a:prstGeom prst="rect">
            <a:avLst/>
          </a:prstGeom>
          <a:solidFill>
            <a:srgbClr val="000000">
              <a:alpha val="0"/>
            </a:srgbClr>
          </a:solid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Modern </a:t>
            </a:r>
            <a:r>
              <a:rPr lang="en-US" sz="1900">
                <a:solidFill>
                  <a:schemeClr val="lt1"/>
                </a:solidFill>
              </a:rPr>
              <a:t>enterprises rely on hundreds of SaaS applications, distributed teams, and dynamic access needs—creating a cybersecurity environment that is faster, more complex, and more unpredictable than ever before. As organizations scale, two major challenges rapidly emerge:</a:t>
            </a:r>
            <a:endParaRPr sz="1900">
              <a:solidFill>
                <a:schemeClr val="lt1"/>
              </a:solidFill>
            </a:endParaRPr>
          </a:p>
          <a:p>
            <a:pPr indent="-349250" lvl="0" marL="457200" rtl="0" algn="l">
              <a:lnSpc>
                <a:spcPct val="115000"/>
              </a:lnSpc>
              <a:spcBef>
                <a:spcPts val="1200"/>
              </a:spcBef>
              <a:spcAft>
                <a:spcPts val="0"/>
              </a:spcAft>
              <a:buClr>
                <a:schemeClr val="lt1"/>
              </a:buClr>
              <a:buSzPts val="1900"/>
              <a:buAutoNum type="arabicPeriod"/>
            </a:pPr>
            <a:r>
              <a:rPr b="1" lang="en-US" sz="1900">
                <a:solidFill>
                  <a:schemeClr val="lt1"/>
                </a:solidFill>
              </a:rPr>
              <a:t>Shadow IT</a:t>
            </a:r>
            <a:r>
              <a:rPr lang="en-US" sz="1900">
                <a:solidFill>
                  <a:schemeClr val="lt1"/>
                </a:solidFill>
              </a:rPr>
              <a:t>, where employees adopt unapproved tools without visibility or oversight, exposing the organization to hidden risks, data leakage, and compliance violations.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b="1" lang="en-US" sz="1900">
                <a:solidFill>
                  <a:schemeClr val="lt1"/>
                </a:solidFill>
              </a:rPr>
              <a:t>Inefficient access management</a:t>
            </a:r>
            <a:r>
              <a:rPr lang="en-US" sz="1900">
                <a:solidFill>
                  <a:schemeClr val="lt1"/>
                </a:solidFill>
              </a:rPr>
              <a:t>, where approval workflows are manual, inconsistent, and slow, creating operational bottlenecks and governance gaps.</a:t>
            </a:r>
            <a:br>
              <a:rPr lang="en-US" sz="1900">
                <a:solidFill>
                  <a:schemeClr val="lt1"/>
                </a:solidFill>
              </a:rPr>
            </a:b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To address these challenges, we built an </a:t>
            </a:r>
            <a:r>
              <a:rPr b="1" lang="en-US" sz="1900">
                <a:solidFill>
                  <a:schemeClr val="lt1"/>
                </a:solidFill>
              </a:rPr>
              <a:t>AI-Powered Security Automation Platform</a:t>
            </a:r>
            <a:r>
              <a:rPr lang="en-US" sz="1900">
                <a:solidFill>
                  <a:schemeClr val="lt1"/>
                </a:solidFill>
              </a:rPr>
              <a:t> that integrates two advanced systems:</a:t>
            </a:r>
            <a:endParaRPr sz="1900">
              <a:solidFill>
                <a:schemeClr val="lt1"/>
              </a:solidFill>
            </a:endParaRPr>
          </a:p>
          <a:p>
            <a:pPr indent="-349250" lvl="0" marL="457200" rtl="0" algn="l">
              <a:lnSpc>
                <a:spcPct val="115000"/>
              </a:lnSpc>
              <a:spcBef>
                <a:spcPts val="1200"/>
              </a:spcBef>
              <a:spcAft>
                <a:spcPts val="0"/>
              </a:spcAft>
              <a:buClr>
                <a:schemeClr val="lt1"/>
              </a:buClr>
              <a:buSzPts val="1900"/>
              <a:buChar char="●"/>
            </a:pPr>
            <a:r>
              <a:rPr b="1" lang="en-US" sz="1900">
                <a:solidFill>
                  <a:schemeClr val="lt1"/>
                </a:solidFill>
              </a:rPr>
              <a:t>ASIPD (AI Shadow IT Prevention Desk)</a:t>
            </a:r>
            <a:r>
              <a:rPr lang="en-US" sz="1900">
                <a:solidFill>
                  <a:schemeClr val="lt1"/>
                </a:solidFill>
              </a:rPr>
              <a:t> – an intelligent multi-agent engine that detects unauthorized SaaS usage, calculates risk, maps policies, and automatically enforces secure actions.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AMAS (Access Management Agent Suite)</a:t>
            </a:r>
            <a:r>
              <a:rPr lang="en-US" sz="1900">
                <a:solidFill>
                  <a:schemeClr val="lt1"/>
                </a:solidFill>
              </a:rPr>
              <a:t> – a fully automated access governance pipeline that evaluates user roles, risk levels, licensing availability, and tool duplication before granting or escalating software access requests.</a:t>
            </a:r>
            <a:br>
              <a:rPr lang="en-US" sz="1900">
                <a:solidFill>
                  <a:schemeClr val="lt1"/>
                </a:solidFill>
              </a:rPr>
            </a:b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By combining Azure AI Studio’s multi-agent capabilities, Microsoft Defender telemetry, Orchestration pipelines, and automated enforcement workflows, this platform replaces manual intervention with </a:t>
            </a:r>
            <a:r>
              <a:rPr b="1" lang="en-US" sz="1900">
                <a:solidFill>
                  <a:schemeClr val="lt1"/>
                </a:solidFill>
              </a:rPr>
              <a:t>smart, consistent, and scalable automation</a:t>
            </a:r>
            <a:r>
              <a:rPr lang="en-US" sz="1900">
                <a:solidFill>
                  <a:schemeClr val="lt1"/>
                </a:solidFill>
              </a:rPr>
              <a:t>. It ensures that employees use the right tools securely, and that every access decision is </a:t>
            </a:r>
            <a:r>
              <a:rPr b="1" lang="en-US" sz="1900">
                <a:solidFill>
                  <a:schemeClr val="lt1"/>
                </a:solidFill>
              </a:rPr>
              <a:t>risk-aware, compliant, and fully traceable</a:t>
            </a:r>
            <a:r>
              <a:rPr lang="en-US" sz="1900">
                <a:solidFill>
                  <a:schemeClr val="lt1"/>
                </a:solidFill>
              </a:rPr>
              <a:t>.</a:t>
            </a:r>
            <a:endParaRPr sz="1900">
              <a:solidFill>
                <a:schemeClr val="lt1"/>
              </a:solidFill>
            </a:endParaRPr>
          </a:p>
          <a:p>
            <a:pPr indent="0" lvl="0" marL="457200" marR="0" rtl="0" algn="l">
              <a:lnSpc>
                <a:spcPct val="150000"/>
              </a:lnSpc>
              <a:spcBef>
                <a:spcPts val="1200"/>
              </a:spcBef>
              <a:spcAft>
                <a:spcPts val="0"/>
              </a:spcAft>
              <a:buNone/>
            </a:pPr>
            <a:r>
              <a:t/>
            </a:r>
            <a:endParaRPr b="1" sz="1900">
              <a:solidFill>
                <a:schemeClr val="lt1"/>
              </a:solidFill>
              <a:latin typeface="Crimson Text"/>
              <a:ea typeface="Crimson Text"/>
              <a:cs typeface="Crimson Text"/>
              <a:sym typeface="Crimson Text"/>
            </a:endParaRPr>
          </a:p>
        </p:txBody>
      </p:sp>
      <p:sp>
        <p:nvSpPr>
          <p:cNvPr id="113" name="Google Shape;113;p15"/>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 name="Google Shape;114;p15"/>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 name="Google Shape;115;p15"/>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6"/>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22" name="Google Shape;122;p16"/>
          <p:cNvSpPr/>
          <p:nvPr/>
        </p:nvSpPr>
        <p:spPr>
          <a:xfrm>
            <a:off x="6997700" y="1308100"/>
            <a:ext cx="8077200" cy="6515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6997700" y="13081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997700" y="3136900"/>
            <a:ext cx="8077200" cy="1003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6997700" y="45974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6997700" y="64389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1181100" y="3657600"/>
            <a:ext cx="5181600" cy="1803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4800" u="none" cap="none" strike="noStrike">
                <a:solidFill>
                  <a:srgbClr val="FFFFFF"/>
                </a:solidFill>
                <a:latin typeface="Arial"/>
                <a:ea typeface="Arial"/>
                <a:cs typeface="Arial"/>
                <a:sym typeface="Arial"/>
              </a:rPr>
              <a:t>Problem Statement</a:t>
            </a:r>
            <a:endParaRPr b="0" i="0" sz="1100" u="none" cap="none" strike="noStrike">
              <a:solidFill>
                <a:schemeClr val="dk1"/>
              </a:solidFill>
              <a:latin typeface="Calibri"/>
              <a:ea typeface="Calibri"/>
              <a:cs typeface="Calibri"/>
              <a:sym typeface="Calibri"/>
            </a:endParaRPr>
          </a:p>
        </p:txBody>
      </p:sp>
      <p:sp>
        <p:nvSpPr>
          <p:cNvPr id="128" name="Google Shape;128;p16"/>
          <p:cNvSpPr txBox="1"/>
          <p:nvPr/>
        </p:nvSpPr>
        <p:spPr>
          <a:xfrm>
            <a:off x="6997700" y="1850328"/>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01. Shadow IT Explosion</a:t>
            </a:r>
            <a:endParaRPr b="0" i="0" sz="1100" u="none" cap="none" strike="noStrike">
              <a:solidFill>
                <a:schemeClr val="dk1"/>
              </a:solidFill>
              <a:latin typeface="Calibri"/>
              <a:ea typeface="Calibri"/>
              <a:cs typeface="Calibri"/>
              <a:sym typeface="Calibri"/>
            </a:endParaRPr>
          </a:p>
        </p:txBody>
      </p:sp>
      <p:sp>
        <p:nvSpPr>
          <p:cNvPr id="129" name="Google Shape;129;p16"/>
          <p:cNvSpPr txBox="1"/>
          <p:nvPr/>
        </p:nvSpPr>
        <p:spPr>
          <a:xfrm>
            <a:off x="6997700" y="4314433"/>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02. Slow, Manual Access Approvals</a:t>
            </a:r>
            <a:endParaRPr b="0" i="0" sz="1100" u="none" cap="none" strike="noStrike">
              <a:solidFill>
                <a:schemeClr val="dk1"/>
              </a:solidFill>
              <a:latin typeface="Calibri"/>
              <a:ea typeface="Calibri"/>
              <a:cs typeface="Calibri"/>
              <a:sym typeface="Calibri"/>
            </a:endParaRPr>
          </a:p>
        </p:txBody>
      </p:sp>
      <p:sp>
        <p:nvSpPr>
          <p:cNvPr id="130" name="Google Shape;130;p16"/>
          <p:cNvSpPr txBox="1"/>
          <p:nvPr/>
        </p:nvSpPr>
        <p:spPr>
          <a:xfrm>
            <a:off x="7009008" y="6141233"/>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03. Lack of Automated Governance</a:t>
            </a:r>
            <a:endParaRPr b="0" i="0" sz="1100" u="none" cap="none" strike="noStrike">
              <a:solidFill>
                <a:schemeClr val="dk1"/>
              </a:solidFill>
              <a:latin typeface="Calibri"/>
              <a:ea typeface="Calibri"/>
              <a:cs typeface="Calibri"/>
              <a:sym typeface="Calibri"/>
            </a:endParaRPr>
          </a:p>
        </p:txBody>
      </p:sp>
      <p:sp>
        <p:nvSpPr>
          <p:cNvPr id="131" name="Google Shape;131;p16"/>
          <p:cNvSpPr txBox="1"/>
          <p:nvPr/>
        </p:nvSpPr>
        <p:spPr>
          <a:xfrm>
            <a:off x="7009008" y="2556005"/>
            <a:ext cx="80772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Unapproved SaaS apps, browser plugins, OAuth grants, and external tools expose organizations to data loss, compliance violations, and credential abuse.Shadow IT accounts for a growing percentage of security incidents.</a:t>
            </a:r>
            <a:endParaRPr b="0" i="0" sz="1100" u="none" cap="none" strike="noStrike">
              <a:solidFill>
                <a:schemeClr val="dk1"/>
              </a:solidFill>
              <a:latin typeface="Calibri"/>
              <a:ea typeface="Calibri"/>
              <a:cs typeface="Calibri"/>
              <a:sym typeface="Calibri"/>
            </a:endParaRPr>
          </a:p>
        </p:txBody>
      </p:sp>
      <p:sp>
        <p:nvSpPr>
          <p:cNvPr id="132" name="Google Shape;132;p16"/>
          <p:cNvSpPr txBox="1"/>
          <p:nvPr/>
        </p:nvSpPr>
        <p:spPr>
          <a:xfrm>
            <a:off x="7020316" y="4921250"/>
            <a:ext cx="8077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Security teams depend on spreadsheets, emails, and fragmented workflows, causing delays, inconsistent decisions, and lack of audit trails.</a:t>
            </a:r>
            <a:endParaRPr b="0" i="0" sz="1100" u="none" cap="none" strike="noStrike">
              <a:solidFill>
                <a:schemeClr val="dk1"/>
              </a:solidFill>
              <a:latin typeface="Calibri"/>
              <a:ea typeface="Calibri"/>
              <a:cs typeface="Calibri"/>
              <a:sym typeface="Calibri"/>
            </a:endParaRPr>
          </a:p>
        </p:txBody>
      </p:sp>
      <p:sp>
        <p:nvSpPr>
          <p:cNvPr id="133" name="Google Shape;133;p16"/>
          <p:cNvSpPr txBox="1"/>
          <p:nvPr/>
        </p:nvSpPr>
        <p:spPr>
          <a:xfrm>
            <a:off x="7020316" y="6689508"/>
            <a:ext cx="80772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Even when detections exist (e.g., Defender logs), organizations struggle to translate them into automatic, policy-driven actions.</a:t>
            </a:r>
            <a:endParaRPr b="0" i="0" sz="1100" u="none" cap="none" strike="noStrike">
              <a:solidFill>
                <a:schemeClr val="dk1"/>
              </a:solidFill>
              <a:latin typeface="Calibri"/>
              <a:ea typeface="Calibri"/>
              <a:cs typeface="Calibri"/>
              <a:sym typeface="Calibri"/>
            </a:endParaRPr>
          </a:p>
        </p:txBody>
      </p:sp>
      <p:sp>
        <p:nvSpPr>
          <p:cNvPr id="134" name="Google Shape;134;p16"/>
          <p:cNvSpPr txBox="1"/>
          <p:nvPr/>
        </p:nvSpPr>
        <p:spPr>
          <a:xfrm>
            <a:off x="6867916" y="583413"/>
            <a:ext cx="8229600"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2F2F2"/>
              </a:buClr>
              <a:buSzPts val="2900"/>
              <a:buFont typeface="Calibri"/>
              <a:buNone/>
            </a:pPr>
            <a:r>
              <a:rPr b="1" i="0" lang="en-US" sz="2900" u="none" cap="none" strike="noStrike">
                <a:solidFill>
                  <a:srgbClr val="F2F2F2"/>
                </a:solidFill>
                <a:latin typeface="Calibri"/>
                <a:ea typeface="Calibri"/>
                <a:cs typeface="Calibri"/>
                <a:sym typeface="Calibri"/>
              </a:rPr>
              <a:t>Enterprise environments today face three major challenges:</a:t>
            </a:r>
            <a:endParaRPr/>
          </a:p>
          <a:p>
            <a:pPr indent="0" lvl="0" marL="0" marR="0" rtl="0" algn="l">
              <a:spcBef>
                <a:spcPts val="0"/>
              </a:spcBef>
              <a:spcAft>
                <a:spcPts val="0"/>
              </a:spcAft>
              <a:buClr>
                <a:schemeClr val="dk1"/>
              </a:buClr>
              <a:buSzPts val="1800"/>
              <a:buFont typeface="Calibri"/>
              <a:buNone/>
            </a:pPr>
            <a:r>
              <a:t/>
            </a:r>
            <a:endParaRPr b="1" i="0" sz="1800" u="none" cap="none" strike="noStrike">
              <a:solidFill>
                <a:srgbClr val="F2F2F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17"/>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41" name="Google Shape;141;p17"/>
          <p:cNvSpPr/>
          <p:nvPr/>
        </p:nvSpPr>
        <p:spPr>
          <a:xfrm>
            <a:off x="1181100" y="1422400"/>
            <a:ext cx="8077200" cy="238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1181100" y="1422400"/>
            <a:ext cx="8077200" cy="2387600"/>
          </a:xfrm>
          <a:prstGeom prst="roundRect">
            <a:avLst>
              <a:gd fmla="val 265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1181100" y="3987800"/>
            <a:ext cx="8077200" cy="42672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1181100" y="3999108"/>
            <a:ext cx="3911600" cy="4267200"/>
          </a:xfrm>
          <a:prstGeom prst="roundRect">
            <a:avLst>
              <a:gd fmla="val 1623"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1473200" y="4216400"/>
            <a:ext cx="673100" cy="673100"/>
          </a:xfrm>
          <a:prstGeom prst="roundRect">
            <a:avLst>
              <a:gd fmla="val 49056"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341133" y="3999108"/>
            <a:ext cx="3911600" cy="4267200"/>
          </a:xfrm>
          <a:prstGeom prst="roundRect">
            <a:avLst>
              <a:gd fmla="val 1623"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5638800" y="4216400"/>
            <a:ext cx="673100" cy="673100"/>
          </a:xfrm>
          <a:prstGeom prst="roundRect">
            <a:avLst>
              <a:gd fmla="val 49056"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7"/>
          <p:cNvPicPr preferRelativeResize="0"/>
          <p:nvPr/>
        </p:nvPicPr>
        <p:blipFill rotWithShape="1">
          <a:blip r:embed="rId4">
            <a:alphaModFix/>
          </a:blip>
          <a:srcRect b="8000" l="0" r="0" t="8000"/>
          <a:stretch/>
        </p:blipFill>
        <p:spPr>
          <a:xfrm>
            <a:off x="9893300" y="2273300"/>
            <a:ext cx="5181600" cy="2501900"/>
          </a:xfrm>
          <a:prstGeom prst="rect">
            <a:avLst/>
          </a:prstGeom>
          <a:noFill/>
          <a:ln>
            <a:noFill/>
          </a:ln>
        </p:spPr>
      </p:pic>
      <p:pic>
        <p:nvPicPr>
          <p:cNvPr id="149" name="Google Shape;149;p17"/>
          <p:cNvPicPr preferRelativeResize="0"/>
          <p:nvPr/>
        </p:nvPicPr>
        <p:blipFill rotWithShape="1">
          <a:blip r:embed="rId5">
            <a:alphaModFix/>
          </a:blip>
          <a:srcRect b="8000" l="0" r="0" t="8000"/>
          <a:stretch/>
        </p:blipFill>
        <p:spPr>
          <a:xfrm>
            <a:off x="9893300" y="4902200"/>
            <a:ext cx="5181600" cy="2501900"/>
          </a:xfrm>
          <a:prstGeom prst="rect">
            <a:avLst/>
          </a:prstGeom>
          <a:noFill/>
          <a:ln>
            <a:noFill/>
          </a:ln>
        </p:spPr>
      </p:pic>
      <p:sp>
        <p:nvSpPr>
          <p:cNvPr id="150" name="Google Shape;150;p17"/>
          <p:cNvSpPr txBox="1"/>
          <p:nvPr/>
        </p:nvSpPr>
        <p:spPr>
          <a:xfrm>
            <a:off x="876300" y="622300"/>
            <a:ext cx="14490700" cy="546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rial"/>
                <a:ea typeface="Arial"/>
                <a:cs typeface="Arial"/>
                <a:sym typeface="Arial"/>
              </a:rPr>
              <a:t>Solution Overview</a:t>
            </a:r>
            <a:endParaRPr b="0" i="0" sz="1100" u="none" cap="none" strike="noStrike">
              <a:solidFill>
                <a:schemeClr val="dk1"/>
              </a:solidFill>
              <a:latin typeface="Calibri"/>
              <a:ea typeface="Calibri"/>
              <a:cs typeface="Calibri"/>
              <a:sym typeface="Calibri"/>
            </a:endParaRPr>
          </a:p>
        </p:txBody>
      </p:sp>
      <p:sp>
        <p:nvSpPr>
          <p:cNvPr id="151" name="Google Shape;151;p17"/>
          <p:cNvSpPr txBox="1"/>
          <p:nvPr/>
        </p:nvSpPr>
        <p:spPr>
          <a:xfrm>
            <a:off x="1435100" y="1651000"/>
            <a:ext cx="7569200" cy="406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600" u="none" cap="none" strike="noStrike">
                <a:solidFill>
                  <a:srgbClr val="FFFFFF"/>
                </a:solidFill>
                <a:latin typeface="Arial"/>
                <a:ea typeface="Arial"/>
                <a:cs typeface="Arial"/>
                <a:sym typeface="Arial"/>
              </a:rPr>
              <a:t>Enterprise Security Intelligence</a:t>
            </a:r>
            <a:endParaRPr b="0" i="0" sz="1100" u="none" cap="none" strike="noStrike">
              <a:solidFill>
                <a:schemeClr val="dk1"/>
              </a:solidFill>
              <a:latin typeface="Calibri"/>
              <a:ea typeface="Calibri"/>
              <a:cs typeface="Calibri"/>
              <a:sym typeface="Calibri"/>
            </a:endParaRPr>
          </a:p>
        </p:txBody>
      </p:sp>
      <p:sp>
        <p:nvSpPr>
          <p:cNvPr id="152" name="Google Shape;152;p17"/>
          <p:cNvSpPr txBox="1"/>
          <p:nvPr/>
        </p:nvSpPr>
        <p:spPr>
          <a:xfrm>
            <a:off x="1435100" y="4927600"/>
            <a:ext cx="3403600" cy="330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200" u="none" cap="none" strike="noStrike">
                <a:solidFill>
                  <a:srgbClr val="FFFFFF"/>
                </a:solidFill>
                <a:latin typeface="Arial"/>
                <a:ea typeface="Arial"/>
                <a:cs typeface="Arial"/>
                <a:sym typeface="Arial"/>
              </a:rPr>
              <a:t>AI Agent Architecture</a:t>
            </a:r>
            <a:endParaRPr b="0" i="0" sz="1100" u="none" cap="none" strike="noStrike">
              <a:solidFill>
                <a:schemeClr val="dk1"/>
              </a:solidFill>
              <a:latin typeface="Calibri"/>
              <a:ea typeface="Calibri"/>
              <a:cs typeface="Calibri"/>
              <a:sym typeface="Calibri"/>
            </a:endParaRPr>
          </a:p>
        </p:txBody>
      </p:sp>
      <p:sp>
        <p:nvSpPr>
          <p:cNvPr id="153" name="Google Shape;153;p17"/>
          <p:cNvSpPr txBox="1"/>
          <p:nvPr/>
        </p:nvSpPr>
        <p:spPr>
          <a:xfrm>
            <a:off x="5600700" y="4927600"/>
            <a:ext cx="3403600" cy="330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200" u="none" cap="none" strike="noStrike">
                <a:solidFill>
                  <a:srgbClr val="FFFFFF"/>
                </a:solidFill>
                <a:latin typeface="Arial"/>
                <a:ea typeface="Arial"/>
                <a:cs typeface="Arial"/>
                <a:sym typeface="Arial"/>
              </a:rPr>
              <a:t>Zero Trust Alignment</a:t>
            </a:r>
            <a:endParaRPr b="0" i="0" sz="1100" u="none" cap="none" strike="noStrike">
              <a:solidFill>
                <a:schemeClr val="dk1"/>
              </a:solidFill>
              <a:latin typeface="Calibri"/>
              <a:ea typeface="Calibri"/>
              <a:cs typeface="Calibri"/>
              <a:sym typeface="Calibri"/>
            </a:endParaRPr>
          </a:p>
        </p:txBody>
      </p:sp>
      <p:sp>
        <p:nvSpPr>
          <p:cNvPr id="154" name="Google Shape;154;p17"/>
          <p:cNvSpPr txBox="1"/>
          <p:nvPr/>
        </p:nvSpPr>
        <p:spPr>
          <a:xfrm>
            <a:off x="1435100" y="2222500"/>
            <a:ext cx="7569200" cy="1358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HERizon is an AI-driven security automation platform designed to identify, evaluate, and manage security risks through specialized agent orchestration. The system integrates Microsoft Defender data with multi-agent reasoning for automated enforcement and human oversight.</a:t>
            </a:r>
            <a:endParaRPr b="0" i="0" sz="1900" u="none" cap="none" strike="noStrike">
              <a:solidFill>
                <a:schemeClr val="dk1"/>
              </a:solidFill>
              <a:latin typeface="Calibri"/>
              <a:ea typeface="Calibri"/>
              <a:cs typeface="Calibri"/>
              <a:sym typeface="Calibri"/>
            </a:endParaRPr>
          </a:p>
        </p:txBody>
      </p:sp>
      <p:sp>
        <p:nvSpPr>
          <p:cNvPr id="155" name="Google Shape;155;p17"/>
          <p:cNvSpPr txBox="1"/>
          <p:nvPr/>
        </p:nvSpPr>
        <p:spPr>
          <a:xfrm>
            <a:off x="1435100" y="5536504"/>
            <a:ext cx="3403600" cy="2387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Sequential multi-agent pipeline with specialized agents for data fetching, risk analysis, policy mapping, automation, and human-style oversight for comprehensive security operations.</a:t>
            </a:r>
            <a:endParaRPr b="0" i="0" sz="1900" u="none" cap="none" strike="noStrike">
              <a:solidFill>
                <a:schemeClr val="dk1"/>
              </a:solidFill>
              <a:latin typeface="Calibri"/>
              <a:ea typeface="Calibri"/>
              <a:cs typeface="Calibri"/>
              <a:sym typeface="Calibri"/>
            </a:endParaRPr>
          </a:p>
        </p:txBody>
      </p:sp>
      <p:sp>
        <p:nvSpPr>
          <p:cNvPr id="156" name="Google Shape;156;p17"/>
          <p:cNvSpPr txBox="1"/>
          <p:nvPr/>
        </p:nvSpPr>
        <p:spPr>
          <a:xfrm>
            <a:off x="5638800" y="5536504"/>
            <a:ext cx="3403600" cy="2044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Continuous monitoring and verification of security posture with automated risk detection, policy enforcement, and full auditability for enterprise environments.</a:t>
            </a:r>
            <a:endParaRPr b="0" i="0" sz="1900" u="none" cap="none" strike="noStrike">
              <a:solidFill>
                <a:schemeClr val="dk1"/>
              </a:solidFill>
              <a:latin typeface="Calibri"/>
              <a:ea typeface="Calibri"/>
              <a:cs typeface="Calibri"/>
              <a:sym typeface="Calibri"/>
            </a:endParaRPr>
          </a:p>
        </p:txBody>
      </p:sp>
      <p:pic>
        <p:nvPicPr>
          <p:cNvPr id="157" name="Google Shape;157;p17"/>
          <p:cNvPicPr preferRelativeResize="0"/>
          <p:nvPr/>
        </p:nvPicPr>
        <p:blipFill rotWithShape="1">
          <a:blip r:embed="rId6">
            <a:alphaModFix/>
          </a:blip>
          <a:srcRect b="14999" l="0" r="0" t="15000"/>
          <a:stretch/>
        </p:blipFill>
        <p:spPr>
          <a:xfrm>
            <a:off x="1651000" y="4445000"/>
            <a:ext cx="304800" cy="215900"/>
          </a:xfrm>
          <a:prstGeom prst="rect">
            <a:avLst/>
          </a:prstGeom>
          <a:noFill/>
          <a:ln>
            <a:noFill/>
          </a:ln>
        </p:spPr>
      </p:pic>
      <p:pic>
        <p:nvPicPr>
          <p:cNvPr id="158" name="Google Shape;158;p17"/>
          <p:cNvPicPr preferRelativeResize="0"/>
          <p:nvPr/>
        </p:nvPicPr>
        <p:blipFill rotWithShape="1">
          <a:blip r:embed="rId7">
            <a:alphaModFix/>
          </a:blip>
          <a:srcRect b="5999" l="0" r="0" t="6000"/>
          <a:stretch/>
        </p:blipFill>
        <p:spPr>
          <a:xfrm>
            <a:off x="5854700" y="4445000"/>
            <a:ext cx="241300" cy="21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8"/>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65" name="Google Shape;165;p18"/>
          <p:cNvSpPr/>
          <p:nvPr/>
        </p:nvSpPr>
        <p:spPr>
          <a:xfrm>
            <a:off x="876300" y="2997200"/>
            <a:ext cx="14490700" cy="40259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6731000" y="36195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242300" y="36195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242300" y="51308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6731000" y="51308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876300" y="21082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Key Features &amp; Benefits</a:t>
            </a:r>
            <a:endParaRPr b="0" i="0" sz="1100" u="none" cap="none" strike="noStrike">
              <a:solidFill>
                <a:schemeClr val="dk1"/>
              </a:solidFill>
              <a:latin typeface="Calibri"/>
              <a:ea typeface="Calibri"/>
              <a:cs typeface="Calibri"/>
              <a:sym typeface="Calibri"/>
            </a:endParaRPr>
          </a:p>
        </p:txBody>
      </p:sp>
      <p:sp>
        <p:nvSpPr>
          <p:cNvPr id="171" name="Google Shape;171;p18"/>
          <p:cNvSpPr txBox="1"/>
          <p:nvPr/>
        </p:nvSpPr>
        <p:spPr>
          <a:xfrm>
            <a:off x="876300" y="29972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Risk Detection</a:t>
            </a:r>
            <a:endParaRPr b="0" i="0" sz="1100" u="none" cap="none" strike="noStrike">
              <a:solidFill>
                <a:schemeClr val="dk1"/>
              </a:solidFill>
              <a:latin typeface="Calibri"/>
              <a:ea typeface="Calibri"/>
              <a:cs typeface="Calibri"/>
              <a:sym typeface="Calibri"/>
            </a:endParaRPr>
          </a:p>
        </p:txBody>
      </p:sp>
      <p:sp>
        <p:nvSpPr>
          <p:cNvPr id="172" name="Google Shape;172;p18"/>
          <p:cNvSpPr txBox="1"/>
          <p:nvPr/>
        </p:nvSpPr>
        <p:spPr>
          <a:xfrm>
            <a:off x="9753600" y="29972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Faster Incident Triage</a:t>
            </a:r>
            <a:endParaRPr b="0" i="0" sz="1100" u="none" cap="none" strike="noStrike">
              <a:solidFill>
                <a:schemeClr val="dk1"/>
              </a:solidFill>
              <a:latin typeface="Calibri"/>
              <a:ea typeface="Calibri"/>
              <a:cs typeface="Calibri"/>
              <a:sym typeface="Calibri"/>
            </a:endParaRPr>
          </a:p>
        </p:txBody>
      </p:sp>
      <p:sp>
        <p:nvSpPr>
          <p:cNvPr id="173" name="Google Shape;173;p18"/>
          <p:cNvSpPr txBox="1"/>
          <p:nvPr/>
        </p:nvSpPr>
        <p:spPr>
          <a:xfrm>
            <a:off x="9753600" y="52578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Consistent Policy Enforcement</a:t>
            </a:r>
            <a:endParaRPr b="0" i="0" sz="1100" u="none" cap="none" strike="noStrike">
              <a:solidFill>
                <a:schemeClr val="dk1"/>
              </a:solidFill>
              <a:latin typeface="Calibri"/>
              <a:ea typeface="Calibri"/>
              <a:cs typeface="Calibri"/>
              <a:sym typeface="Calibri"/>
            </a:endParaRPr>
          </a:p>
        </p:txBody>
      </p:sp>
      <p:sp>
        <p:nvSpPr>
          <p:cNvPr id="174" name="Google Shape;174;p18"/>
          <p:cNvSpPr txBox="1"/>
          <p:nvPr/>
        </p:nvSpPr>
        <p:spPr>
          <a:xfrm>
            <a:off x="876300" y="52578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End-to-End Observability</a:t>
            </a:r>
            <a:endParaRPr b="0" i="0" sz="1100" u="none" cap="none" strike="noStrike">
              <a:solidFill>
                <a:schemeClr val="dk1"/>
              </a:solidFill>
              <a:latin typeface="Calibri"/>
              <a:ea typeface="Calibri"/>
              <a:cs typeface="Calibri"/>
              <a:sym typeface="Calibri"/>
            </a:endParaRPr>
          </a:p>
        </p:txBody>
      </p:sp>
      <p:sp>
        <p:nvSpPr>
          <p:cNvPr id="175" name="Google Shape;175;p18"/>
          <p:cNvSpPr txBox="1"/>
          <p:nvPr/>
        </p:nvSpPr>
        <p:spPr>
          <a:xfrm>
            <a:off x="876300" y="36195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Continuous analysis of Microsoft Defender logs with AI-powered detection of unauthorized SaaS usage and security threats.</a:t>
            </a:r>
            <a:endParaRPr b="0" i="0" sz="1100" u="none" cap="none" strike="noStrike">
              <a:solidFill>
                <a:schemeClr val="dk1"/>
              </a:solidFill>
              <a:latin typeface="Calibri"/>
              <a:ea typeface="Calibri"/>
              <a:cs typeface="Calibri"/>
              <a:sym typeface="Calibri"/>
            </a:endParaRPr>
          </a:p>
        </p:txBody>
      </p:sp>
      <p:sp>
        <p:nvSpPr>
          <p:cNvPr id="176" name="Google Shape;176;p18"/>
          <p:cNvSpPr txBox="1"/>
          <p:nvPr/>
        </p:nvSpPr>
        <p:spPr>
          <a:xfrm>
            <a:off x="9753600" y="36195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Reduced manual workload with accelerated incident response through automated risk scoring and policy enforcement mechanisms.</a:t>
            </a:r>
            <a:endParaRPr b="0" i="0" sz="1100" u="none" cap="none" strike="noStrike">
              <a:solidFill>
                <a:schemeClr val="dk1"/>
              </a:solidFill>
              <a:latin typeface="Calibri"/>
              <a:ea typeface="Calibri"/>
              <a:cs typeface="Calibri"/>
              <a:sym typeface="Calibri"/>
            </a:endParaRPr>
          </a:p>
        </p:txBody>
      </p:sp>
      <p:sp>
        <p:nvSpPr>
          <p:cNvPr id="177" name="Google Shape;177;p18"/>
          <p:cNvSpPr txBox="1"/>
          <p:nvPr/>
        </p:nvSpPr>
        <p:spPr>
          <a:xfrm>
            <a:off x="9753600" y="58928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Standardized decision logic with zero-trust aligned workflows ensuring uniform security governance across the enterprise environment.</a:t>
            </a:r>
            <a:endParaRPr b="0" i="0" sz="1100" u="none" cap="none" strike="noStrike">
              <a:solidFill>
                <a:schemeClr val="dk1"/>
              </a:solidFill>
              <a:latin typeface="Calibri"/>
              <a:ea typeface="Calibri"/>
              <a:cs typeface="Calibri"/>
              <a:sym typeface="Calibri"/>
            </a:endParaRPr>
          </a:p>
        </p:txBody>
      </p:sp>
      <p:sp>
        <p:nvSpPr>
          <p:cNvPr id="178" name="Google Shape;178;p18"/>
          <p:cNvSpPr txBox="1"/>
          <p:nvPr/>
        </p:nvSpPr>
        <p:spPr>
          <a:xfrm>
            <a:off x="876300" y="58928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Complete audit trail with immutable logging, dashboard-ready JSON outputs, and clear remediation pathways for compliance reporting.</a:t>
            </a:r>
            <a:endParaRPr b="0" i="0" sz="1100" u="none" cap="none" strike="noStrike">
              <a:solidFill>
                <a:schemeClr val="dk1"/>
              </a:solidFill>
              <a:latin typeface="Calibri"/>
              <a:ea typeface="Calibri"/>
              <a:cs typeface="Calibri"/>
              <a:sym typeface="Calibri"/>
            </a:endParaRPr>
          </a:p>
        </p:txBody>
      </p:sp>
      <p:pic>
        <p:nvPicPr>
          <p:cNvPr id="179" name="Google Shape;179;p18"/>
          <p:cNvPicPr preferRelativeResize="0"/>
          <p:nvPr/>
        </p:nvPicPr>
        <p:blipFill rotWithShape="1">
          <a:blip r:embed="rId4">
            <a:alphaModFix/>
          </a:blip>
          <a:srcRect b="0" l="19000" r="18999" t="0"/>
          <a:stretch/>
        </p:blipFill>
        <p:spPr>
          <a:xfrm>
            <a:off x="7289800" y="4127500"/>
            <a:ext cx="152400" cy="241300"/>
          </a:xfrm>
          <a:prstGeom prst="rect">
            <a:avLst/>
          </a:prstGeom>
          <a:noFill/>
          <a:ln>
            <a:noFill/>
          </a:ln>
        </p:spPr>
      </p:pic>
      <p:pic>
        <p:nvPicPr>
          <p:cNvPr id="180" name="Google Shape;180;p18"/>
          <p:cNvPicPr preferRelativeResize="0"/>
          <p:nvPr/>
        </p:nvPicPr>
        <p:blipFill rotWithShape="1">
          <a:blip r:embed="rId5">
            <a:alphaModFix/>
          </a:blip>
          <a:srcRect b="6999" l="0" r="0" t="7000"/>
          <a:stretch/>
        </p:blipFill>
        <p:spPr>
          <a:xfrm>
            <a:off x="8737600" y="4127500"/>
            <a:ext cx="279400" cy="241300"/>
          </a:xfrm>
          <a:prstGeom prst="rect">
            <a:avLst/>
          </a:prstGeom>
          <a:noFill/>
          <a:ln>
            <a:noFill/>
          </a:ln>
        </p:spPr>
      </p:pic>
      <p:pic>
        <p:nvPicPr>
          <p:cNvPr id="181" name="Google Shape;181;p18"/>
          <p:cNvPicPr preferRelativeResize="0"/>
          <p:nvPr/>
        </p:nvPicPr>
        <p:blipFill rotWithShape="1">
          <a:blip r:embed="rId6">
            <a:alphaModFix/>
          </a:blip>
          <a:srcRect b="0" l="6000" r="5999" t="0"/>
          <a:stretch/>
        </p:blipFill>
        <p:spPr>
          <a:xfrm>
            <a:off x="8763000" y="5638800"/>
            <a:ext cx="215900" cy="241300"/>
          </a:xfrm>
          <a:prstGeom prst="rect">
            <a:avLst/>
          </a:prstGeom>
          <a:noFill/>
          <a:ln>
            <a:noFill/>
          </a:ln>
        </p:spPr>
      </p:pic>
      <p:pic>
        <p:nvPicPr>
          <p:cNvPr id="182" name="Google Shape;182;p18"/>
          <p:cNvPicPr preferRelativeResize="0"/>
          <p:nvPr/>
        </p:nvPicPr>
        <p:blipFill rotWithShape="1">
          <a:blip r:embed="rId7">
            <a:alphaModFix/>
          </a:blip>
          <a:srcRect b="0" l="14000" r="13999" t="0"/>
          <a:stretch/>
        </p:blipFill>
        <p:spPr>
          <a:xfrm>
            <a:off x="7277100" y="5638800"/>
            <a:ext cx="177800" cy="24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9"/>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89" name="Google Shape;189;p19"/>
          <p:cNvSpPr/>
          <p:nvPr/>
        </p:nvSpPr>
        <p:spPr>
          <a:xfrm>
            <a:off x="876300" y="2298700"/>
            <a:ext cx="14490700" cy="187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76300" y="2298700"/>
            <a:ext cx="14490700" cy="1879600"/>
          </a:xfrm>
          <a:prstGeom prst="roundRect">
            <a:avLst>
              <a:gd fmla="val 405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876300" y="4368800"/>
            <a:ext cx="14490700" cy="394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763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28321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57912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77470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107061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26619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nvSpPr>
        <p:spPr>
          <a:xfrm>
            <a:off x="876300" y="812800"/>
            <a:ext cx="14490700" cy="1206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The Two Use Cases: </a:t>
            </a:r>
            <a:endParaRPr/>
          </a:p>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Use case 1: AI Shadow IT Prevention Desk (ASIPD)</a:t>
            </a:r>
            <a:endParaRPr b="0" i="0" sz="1100" u="none" cap="none" strike="noStrike">
              <a:solidFill>
                <a:schemeClr val="dk1"/>
              </a:solidFill>
              <a:latin typeface="Calibri"/>
              <a:ea typeface="Calibri"/>
              <a:cs typeface="Calibri"/>
              <a:sym typeface="Calibri"/>
            </a:endParaRPr>
          </a:p>
        </p:txBody>
      </p:sp>
      <p:sp>
        <p:nvSpPr>
          <p:cNvPr id="199" name="Google Shape;199;p19"/>
          <p:cNvSpPr txBox="1"/>
          <p:nvPr/>
        </p:nvSpPr>
        <p:spPr>
          <a:xfrm>
            <a:off x="1130300" y="2552700"/>
            <a:ext cx="13982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Shadow IT Detection System</a:t>
            </a:r>
            <a:endParaRPr b="0" i="0" sz="1100" u="none" cap="none" strike="noStrike">
              <a:solidFill>
                <a:schemeClr val="dk1"/>
              </a:solidFill>
              <a:latin typeface="Calibri"/>
              <a:ea typeface="Calibri"/>
              <a:cs typeface="Calibri"/>
              <a:sym typeface="Calibri"/>
            </a:endParaRPr>
          </a:p>
        </p:txBody>
      </p:sp>
      <p:sp>
        <p:nvSpPr>
          <p:cNvPr id="200" name="Google Shape;200;p19"/>
          <p:cNvSpPr txBox="1"/>
          <p:nvPr/>
        </p:nvSpPr>
        <p:spPr>
          <a:xfrm>
            <a:off x="1130300" y="5626100"/>
            <a:ext cx="4152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Unapproved SaaS Detection</a:t>
            </a:r>
            <a:endParaRPr b="0" i="0" sz="1100" u="none" cap="none" strike="noStrike">
              <a:solidFill>
                <a:schemeClr val="dk1"/>
              </a:solidFill>
              <a:latin typeface="Calibri"/>
              <a:ea typeface="Calibri"/>
              <a:cs typeface="Calibri"/>
              <a:sym typeface="Calibri"/>
            </a:endParaRPr>
          </a:p>
        </p:txBody>
      </p:sp>
      <p:sp>
        <p:nvSpPr>
          <p:cNvPr id="201" name="Google Shape;201;p19"/>
          <p:cNvSpPr txBox="1"/>
          <p:nvPr/>
        </p:nvSpPr>
        <p:spPr>
          <a:xfrm>
            <a:off x="6045200" y="56261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Scoring Engine</a:t>
            </a:r>
            <a:endParaRPr b="0" i="0" sz="1100" u="none" cap="none" strike="noStrike">
              <a:solidFill>
                <a:schemeClr val="dk1"/>
              </a:solidFill>
              <a:latin typeface="Calibri"/>
              <a:ea typeface="Calibri"/>
              <a:cs typeface="Calibri"/>
              <a:sym typeface="Calibri"/>
            </a:endParaRPr>
          </a:p>
        </p:txBody>
      </p:sp>
      <p:sp>
        <p:nvSpPr>
          <p:cNvPr id="202" name="Google Shape;202;p19"/>
          <p:cNvSpPr txBox="1"/>
          <p:nvPr/>
        </p:nvSpPr>
        <p:spPr>
          <a:xfrm>
            <a:off x="10960100" y="5626100"/>
            <a:ext cx="4152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Policy Enforcement Automation</a:t>
            </a:r>
            <a:endParaRPr b="0" i="0" sz="1100" u="none" cap="none" strike="noStrike">
              <a:solidFill>
                <a:schemeClr val="dk1"/>
              </a:solidFill>
              <a:latin typeface="Calibri"/>
              <a:ea typeface="Calibri"/>
              <a:cs typeface="Calibri"/>
              <a:sym typeface="Calibri"/>
            </a:endParaRPr>
          </a:p>
        </p:txBody>
      </p:sp>
      <p:sp>
        <p:nvSpPr>
          <p:cNvPr id="203" name="Google Shape;203;p19"/>
          <p:cNvSpPr txBox="1"/>
          <p:nvPr/>
        </p:nvSpPr>
        <p:spPr>
          <a:xfrm>
            <a:off x="1130300" y="3187700"/>
            <a:ext cx="13982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AI-powered detection and response platform designed to identify unauthorized SaaS usage, calculate security risks, map violations to policies, and execute automated response actions with comprehensive human oversight and audit capabilities.</a:t>
            </a:r>
            <a:endParaRPr b="0" i="0" sz="1100" u="none" cap="none" strike="noStrike">
              <a:solidFill>
                <a:schemeClr val="dk1"/>
              </a:solidFill>
              <a:latin typeface="Calibri"/>
              <a:ea typeface="Calibri"/>
              <a:cs typeface="Calibri"/>
              <a:sym typeface="Calibri"/>
            </a:endParaRPr>
          </a:p>
        </p:txBody>
      </p:sp>
      <p:sp>
        <p:nvSpPr>
          <p:cNvPr id="204" name="Google Shape;204;p19"/>
          <p:cNvSpPr txBox="1"/>
          <p:nvPr/>
        </p:nvSpPr>
        <p:spPr>
          <a:xfrm>
            <a:off x="1130300" y="65532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Identifies Shadow IT usage through OAuth analysis, app usage patterns, file uploads monitoring, and IP anomaly detection from Microsoft Defender logs.</a:t>
            </a:r>
            <a:endParaRPr b="0" i="0" sz="1100" u="none" cap="none" strike="noStrike">
              <a:solidFill>
                <a:schemeClr val="dk1"/>
              </a:solidFill>
              <a:latin typeface="Calibri"/>
              <a:ea typeface="Calibri"/>
              <a:cs typeface="Calibri"/>
              <a:sym typeface="Calibri"/>
            </a:endParaRPr>
          </a:p>
        </p:txBody>
      </p:sp>
      <p:sp>
        <p:nvSpPr>
          <p:cNvPr id="205" name="Google Shape;205;p19"/>
          <p:cNvSpPr txBox="1"/>
          <p:nvPr/>
        </p:nvSpPr>
        <p:spPr>
          <a:xfrm>
            <a:off x="6045200" y="61849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Calculates 0-100 risk scores with impact categorization, evaluates compromise indicators, and generates security recommendations for informed decisions.</a:t>
            </a:r>
            <a:endParaRPr b="0" i="0" sz="1100" u="none" cap="none" strike="noStrike">
              <a:solidFill>
                <a:schemeClr val="dk1"/>
              </a:solidFill>
              <a:latin typeface="Calibri"/>
              <a:ea typeface="Calibri"/>
              <a:cs typeface="Calibri"/>
              <a:sym typeface="Calibri"/>
            </a:endParaRPr>
          </a:p>
        </p:txBody>
      </p:sp>
      <p:sp>
        <p:nvSpPr>
          <p:cNvPr id="206" name="Google Shape;206;p19"/>
          <p:cNvSpPr txBox="1"/>
          <p:nvPr/>
        </p:nvSpPr>
        <p:spPr>
          <a:xfrm>
            <a:off x="10960100" y="65532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Maps violations to security policies, executes automated responses including app blocking, OAuth revocation, and user suspension with audit trails.</a:t>
            </a:r>
            <a:endParaRPr b="0" i="0" sz="1100" u="none" cap="none" strike="noStrike">
              <a:solidFill>
                <a:schemeClr val="dk1"/>
              </a:solidFill>
              <a:latin typeface="Calibri"/>
              <a:ea typeface="Calibri"/>
              <a:cs typeface="Calibri"/>
              <a:sym typeface="Calibri"/>
            </a:endParaRPr>
          </a:p>
        </p:txBody>
      </p:sp>
      <p:pic>
        <p:nvPicPr>
          <p:cNvPr id="207" name="Google Shape;207;p19"/>
          <p:cNvPicPr preferRelativeResize="0"/>
          <p:nvPr/>
        </p:nvPicPr>
        <p:blipFill rotWithShape="1">
          <a:blip r:embed="rId4">
            <a:alphaModFix/>
          </a:blip>
          <a:srcRect b="0" l="0" r="0" t="0"/>
          <a:stretch/>
        </p:blipFill>
        <p:spPr>
          <a:xfrm>
            <a:off x="3086100" y="4876800"/>
            <a:ext cx="241300" cy="241300"/>
          </a:xfrm>
          <a:prstGeom prst="rect">
            <a:avLst/>
          </a:prstGeom>
          <a:noFill/>
          <a:ln>
            <a:noFill/>
          </a:ln>
        </p:spPr>
      </p:pic>
      <p:pic>
        <p:nvPicPr>
          <p:cNvPr id="208" name="Google Shape;208;p19"/>
          <p:cNvPicPr preferRelativeResize="0"/>
          <p:nvPr/>
        </p:nvPicPr>
        <p:blipFill rotWithShape="1">
          <a:blip r:embed="rId5">
            <a:alphaModFix/>
          </a:blip>
          <a:srcRect b="0" l="14000" r="13999" t="0"/>
          <a:stretch/>
        </p:blipFill>
        <p:spPr>
          <a:xfrm>
            <a:off x="8026400" y="4876800"/>
            <a:ext cx="177800" cy="241300"/>
          </a:xfrm>
          <a:prstGeom prst="rect">
            <a:avLst/>
          </a:prstGeom>
          <a:noFill/>
          <a:ln>
            <a:noFill/>
          </a:ln>
        </p:spPr>
      </p:pic>
      <p:pic>
        <p:nvPicPr>
          <p:cNvPr id="209" name="Google Shape;209;p19"/>
          <p:cNvPicPr preferRelativeResize="0"/>
          <p:nvPr/>
        </p:nvPicPr>
        <p:blipFill rotWithShape="1">
          <a:blip r:embed="rId6">
            <a:alphaModFix/>
          </a:blip>
          <a:srcRect b="0" l="0" r="0" t="0"/>
          <a:stretch/>
        </p:blipFill>
        <p:spPr>
          <a:xfrm>
            <a:off x="12915900" y="4876800"/>
            <a:ext cx="241300" cy="24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0"/>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216" name="Google Shape;216;p20"/>
          <p:cNvSpPr/>
          <p:nvPr/>
        </p:nvSpPr>
        <p:spPr>
          <a:xfrm>
            <a:off x="876300" y="1295400"/>
            <a:ext cx="14490700" cy="7251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8115300" y="1295400"/>
            <a:ext cx="12700" cy="7251700"/>
          </a:xfrm>
          <a:prstGeom prst="roundRect">
            <a:avLst>
              <a:gd fmla="val 50000" name="adj"/>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876300" y="1295400"/>
            <a:ext cx="7239000" cy="18669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7835900" y="12954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7112000" y="15240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876300" y="13716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8128000" y="25527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7835900" y="25527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8382000" y="27813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9385300" y="26289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876300" y="35941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7835900" y="35941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7112000" y="38227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876300" y="36703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8128000" y="46355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7835900" y="46355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8382000" y="48641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9385300" y="47117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876300" y="5676900"/>
            <a:ext cx="7239000" cy="1752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7835900" y="56769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7112000" y="59055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876300" y="57531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8128000" y="6718300"/>
            <a:ext cx="7239000" cy="1841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7835900" y="67183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8382000" y="69469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9385300" y="6794500"/>
            <a:ext cx="5981700" cy="1765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txBox="1"/>
          <p:nvPr/>
        </p:nvSpPr>
        <p:spPr>
          <a:xfrm>
            <a:off x="876300" y="571500"/>
            <a:ext cx="14490700" cy="495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200" u="none" cap="none" strike="noStrike">
                <a:solidFill>
                  <a:srgbClr val="FFFFFF"/>
                </a:solidFill>
                <a:latin typeface="Arial"/>
                <a:ea typeface="Arial"/>
                <a:cs typeface="Arial"/>
                <a:sym typeface="Arial"/>
              </a:rPr>
              <a:t>Multi-Agent Pipeline: Shadow IT Detection</a:t>
            </a:r>
            <a:endParaRPr b="0" i="0" sz="1100" u="none" cap="none" strike="noStrike">
              <a:solidFill>
                <a:schemeClr val="dk1"/>
              </a:solidFill>
              <a:latin typeface="Calibri"/>
              <a:ea typeface="Calibri"/>
              <a:cs typeface="Calibri"/>
              <a:sym typeface="Calibri"/>
            </a:endParaRPr>
          </a:p>
        </p:txBody>
      </p:sp>
      <p:sp>
        <p:nvSpPr>
          <p:cNvPr id="243" name="Google Shape;243;p20"/>
          <p:cNvSpPr txBox="1"/>
          <p:nvPr/>
        </p:nvSpPr>
        <p:spPr>
          <a:xfrm>
            <a:off x="876300" y="13716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Data Ingestion</a:t>
            </a:r>
            <a:endParaRPr b="0" i="0" sz="1100" u="none" cap="none" strike="noStrike">
              <a:solidFill>
                <a:schemeClr val="dk1"/>
              </a:solidFill>
              <a:latin typeface="Calibri"/>
              <a:ea typeface="Calibri"/>
              <a:cs typeface="Calibri"/>
              <a:sym typeface="Calibri"/>
            </a:endParaRPr>
          </a:p>
        </p:txBody>
      </p:sp>
      <p:sp>
        <p:nvSpPr>
          <p:cNvPr id="244" name="Google Shape;244;p20"/>
          <p:cNvSpPr txBox="1"/>
          <p:nvPr/>
        </p:nvSpPr>
        <p:spPr>
          <a:xfrm>
            <a:off x="9385300" y="26289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SaaS Detection</a:t>
            </a:r>
            <a:endParaRPr b="0" i="0" sz="1100" u="none" cap="none" strike="noStrike">
              <a:solidFill>
                <a:schemeClr val="dk1"/>
              </a:solidFill>
              <a:latin typeface="Calibri"/>
              <a:ea typeface="Calibri"/>
              <a:cs typeface="Calibri"/>
              <a:sym typeface="Calibri"/>
            </a:endParaRPr>
          </a:p>
        </p:txBody>
      </p:sp>
      <p:sp>
        <p:nvSpPr>
          <p:cNvPr id="245" name="Google Shape;245;p20"/>
          <p:cNvSpPr txBox="1"/>
          <p:nvPr/>
        </p:nvSpPr>
        <p:spPr>
          <a:xfrm>
            <a:off x="876300" y="36703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Assessment</a:t>
            </a:r>
            <a:endParaRPr b="0" i="0" sz="1100" u="none" cap="none" strike="noStrike">
              <a:solidFill>
                <a:schemeClr val="dk1"/>
              </a:solidFill>
              <a:latin typeface="Calibri"/>
              <a:ea typeface="Calibri"/>
              <a:cs typeface="Calibri"/>
              <a:sym typeface="Calibri"/>
            </a:endParaRPr>
          </a:p>
        </p:txBody>
      </p:sp>
      <p:sp>
        <p:nvSpPr>
          <p:cNvPr id="246" name="Google Shape;246;p20"/>
          <p:cNvSpPr txBox="1"/>
          <p:nvPr/>
        </p:nvSpPr>
        <p:spPr>
          <a:xfrm>
            <a:off x="9385300" y="47117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Policy Mapping</a:t>
            </a:r>
            <a:endParaRPr b="0" i="0" sz="1100" u="none" cap="none" strike="noStrike">
              <a:solidFill>
                <a:schemeClr val="dk1"/>
              </a:solidFill>
              <a:latin typeface="Calibri"/>
              <a:ea typeface="Calibri"/>
              <a:cs typeface="Calibri"/>
              <a:sym typeface="Calibri"/>
            </a:endParaRPr>
          </a:p>
        </p:txBody>
      </p:sp>
      <p:sp>
        <p:nvSpPr>
          <p:cNvPr id="247" name="Google Shape;247;p20"/>
          <p:cNvSpPr txBox="1"/>
          <p:nvPr/>
        </p:nvSpPr>
        <p:spPr>
          <a:xfrm>
            <a:off x="876300" y="57531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Automated Response</a:t>
            </a:r>
            <a:endParaRPr b="0" i="0" sz="1100" u="none" cap="none" strike="noStrike">
              <a:solidFill>
                <a:schemeClr val="dk1"/>
              </a:solidFill>
              <a:latin typeface="Calibri"/>
              <a:ea typeface="Calibri"/>
              <a:cs typeface="Calibri"/>
              <a:sym typeface="Calibri"/>
            </a:endParaRPr>
          </a:p>
        </p:txBody>
      </p:sp>
      <p:sp>
        <p:nvSpPr>
          <p:cNvPr id="248" name="Google Shape;248;p20"/>
          <p:cNvSpPr txBox="1"/>
          <p:nvPr/>
        </p:nvSpPr>
        <p:spPr>
          <a:xfrm>
            <a:off x="9385300" y="67945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Human Oversight</a:t>
            </a:r>
            <a:endParaRPr b="0" i="0" sz="1100" u="none" cap="none" strike="noStrike">
              <a:solidFill>
                <a:schemeClr val="dk1"/>
              </a:solidFill>
              <a:latin typeface="Calibri"/>
              <a:ea typeface="Calibri"/>
              <a:cs typeface="Calibri"/>
              <a:sym typeface="Calibri"/>
            </a:endParaRPr>
          </a:p>
        </p:txBody>
      </p:sp>
      <p:sp>
        <p:nvSpPr>
          <p:cNvPr id="249" name="Google Shape;249;p20"/>
          <p:cNvSpPr txBox="1"/>
          <p:nvPr/>
        </p:nvSpPr>
        <p:spPr>
          <a:xfrm>
            <a:off x="876300" y="18923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Defender Data Fetcher Agent collects Microsoft Defender incidents, normalizes logs, and extracts alerts, device actions, and cloud app activity data.</a:t>
            </a:r>
            <a:endParaRPr b="0" i="0" sz="1100" u="none" cap="none" strike="noStrike">
              <a:solidFill>
                <a:schemeClr val="dk1"/>
              </a:solidFill>
              <a:latin typeface="Calibri"/>
              <a:ea typeface="Calibri"/>
              <a:cs typeface="Calibri"/>
              <a:sym typeface="Calibri"/>
            </a:endParaRPr>
          </a:p>
        </p:txBody>
      </p:sp>
      <p:sp>
        <p:nvSpPr>
          <p:cNvPr id="250" name="Google Shape;250;p20"/>
          <p:cNvSpPr txBox="1"/>
          <p:nvPr/>
        </p:nvSpPr>
        <p:spPr>
          <a:xfrm>
            <a:off x="9385300" y="31496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SaaS Detector Agent identifies unapproved SaaS tools, detects Shadow IT usage patterns, and extracts evidence from OAuth, app usage, uploads, and IP anomalies.</a:t>
            </a:r>
            <a:endParaRPr b="0" i="0" sz="1100" u="none" cap="none" strike="noStrike">
              <a:solidFill>
                <a:schemeClr val="dk1"/>
              </a:solidFill>
              <a:latin typeface="Calibri"/>
              <a:ea typeface="Calibri"/>
              <a:cs typeface="Calibri"/>
              <a:sym typeface="Calibri"/>
            </a:endParaRPr>
          </a:p>
        </p:txBody>
      </p:sp>
      <p:sp>
        <p:nvSpPr>
          <p:cNvPr id="251" name="Google Shape;251;p20"/>
          <p:cNvSpPr txBox="1"/>
          <p:nvPr/>
        </p:nvSpPr>
        <p:spPr>
          <a:xfrm>
            <a:off x="876300" y="41910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Risk Scoring Agent calculates comprehensive 0-100 risk scores, categorizes impact levels, evaluates indicators of compromise, and generates security recommendations.</a:t>
            </a:r>
            <a:endParaRPr b="0" i="0" sz="1100" u="none" cap="none" strike="noStrike">
              <a:solidFill>
                <a:schemeClr val="dk1"/>
              </a:solidFill>
              <a:latin typeface="Calibri"/>
              <a:ea typeface="Calibri"/>
              <a:cs typeface="Calibri"/>
              <a:sym typeface="Calibri"/>
            </a:endParaRPr>
          </a:p>
        </p:txBody>
      </p:sp>
      <p:sp>
        <p:nvSpPr>
          <p:cNvPr id="252" name="Google Shape;252;p20"/>
          <p:cNvSpPr txBox="1"/>
          <p:nvPr/>
        </p:nvSpPr>
        <p:spPr>
          <a:xfrm>
            <a:off x="9385300" y="52324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Policy Mapping Agent maps violations to internal security policies, labels cases by approval status, identifies required controls, and provides compliance implications.</a:t>
            </a:r>
            <a:endParaRPr b="0" i="0" sz="1100" u="none" cap="none" strike="noStrike">
              <a:solidFill>
                <a:schemeClr val="dk1"/>
              </a:solidFill>
              <a:latin typeface="Calibri"/>
              <a:ea typeface="Calibri"/>
              <a:cs typeface="Calibri"/>
              <a:sym typeface="Calibri"/>
            </a:endParaRPr>
          </a:p>
        </p:txBody>
      </p:sp>
      <p:sp>
        <p:nvSpPr>
          <p:cNvPr id="253" name="Google Shape;253;p20"/>
          <p:cNvSpPr txBox="1"/>
          <p:nvPr/>
        </p:nvSpPr>
        <p:spPr>
          <a:xfrm>
            <a:off x="876300" y="62738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Automation Agent executes response actions including app blocking, OAuth revocation, user suspension, IdP blocks, and manager approval workflows with audit-ready outputs.</a:t>
            </a:r>
            <a:endParaRPr b="0" i="0" sz="1100" u="none" cap="none" strike="noStrike">
              <a:solidFill>
                <a:schemeClr val="dk1"/>
              </a:solidFill>
              <a:latin typeface="Calibri"/>
              <a:ea typeface="Calibri"/>
              <a:cs typeface="Calibri"/>
              <a:sym typeface="Calibri"/>
            </a:endParaRPr>
          </a:p>
        </p:txBody>
      </p:sp>
      <p:sp>
        <p:nvSpPr>
          <p:cNvPr id="254" name="Google Shape;254;p20"/>
          <p:cNvSpPr txBox="1"/>
          <p:nvPr/>
        </p:nvSpPr>
        <p:spPr>
          <a:xfrm>
            <a:off x="9385300" y="7315200"/>
            <a:ext cx="5981700" cy="1244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Human Security Analyst Agent reviews automation outputs, ensures safe decisions, provides human-style reasoning, escalates critical issues, and offers SOC team recommendations.</a:t>
            </a:r>
            <a:endParaRPr b="0" i="0" sz="1100" u="none" cap="none" strike="noStrike">
              <a:solidFill>
                <a:schemeClr val="dk1"/>
              </a:solidFill>
              <a:latin typeface="Calibri"/>
              <a:ea typeface="Calibri"/>
              <a:cs typeface="Calibri"/>
              <a:sym typeface="Calibri"/>
            </a:endParaRPr>
          </a:p>
        </p:txBody>
      </p:sp>
      <p:pic>
        <p:nvPicPr>
          <p:cNvPr id="255" name="Google Shape;255;p20"/>
          <p:cNvPicPr preferRelativeResize="0"/>
          <p:nvPr/>
        </p:nvPicPr>
        <p:blipFill rotWithShape="1">
          <a:blip r:embed="rId4">
            <a:alphaModFix/>
          </a:blip>
          <a:srcRect b="3000" l="0" r="0" t="2999"/>
          <a:stretch/>
        </p:blipFill>
        <p:spPr>
          <a:xfrm>
            <a:off x="8013700" y="1435100"/>
            <a:ext cx="215900" cy="203200"/>
          </a:xfrm>
          <a:prstGeom prst="rect">
            <a:avLst/>
          </a:prstGeom>
          <a:noFill/>
          <a:ln>
            <a:noFill/>
          </a:ln>
        </p:spPr>
      </p:pic>
      <p:pic>
        <p:nvPicPr>
          <p:cNvPr id="256" name="Google Shape;256;p20"/>
          <p:cNvPicPr preferRelativeResize="0"/>
          <p:nvPr/>
        </p:nvPicPr>
        <p:blipFill rotWithShape="1">
          <a:blip r:embed="rId5">
            <a:alphaModFix/>
          </a:blip>
          <a:srcRect b="8000" l="0" r="0" t="8000"/>
          <a:stretch/>
        </p:blipFill>
        <p:spPr>
          <a:xfrm>
            <a:off x="8001000" y="2679700"/>
            <a:ext cx="241300" cy="203200"/>
          </a:xfrm>
          <a:prstGeom prst="rect">
            <a:avLst/>
          </a:prstGeom>
          <a:noFill/>
          <a:ln>
            <a:noFill/>
          </a:ln>
        </p:spPr>
      </p:pic>
      <p:pic>
        <p:nvPicPr>
          <p:cNvPr id="257" name="Google Shape;257;p20"/>
          <p:cNvPicPr preferRelativeResize="0"/>
          <p:nvPr/>
        </p:nvPicPr>
        <p:blipFill rotWithShape="1">
          <a:blip r:embed="rId5">
            <a:alphaModFix/>
          </a:blip>
          <a:srcRect b="8000" l="0" r="0" t="8000"/>
          <a:stretch/>
        </p:blipFill>
        <p:spPr>
          <a:xfrm>
            <a:off x="8001000" y="3721100"/>
            <a:ext cx="241300" cy="203200"/>
          </a:xfrm>
          <a:prstGeom prst="rect">
            <a:avLst/>
          </a:prstGeom>
          <a:noFill/>
          <a:ln>
            <a:noFill/>
          </a:ln>
        </p:spPr>
      </p:pic>
      <p:pic>
        <p:nvPicPr>
          <p:cNvPr id="258" name="Google Shape;258;p20"/>
          <p:cNvPicPr preferRelativeResize="0"/>
          <p:nvPr/>
        </p:nvPicPr>
        <p:blipFill rotWithShape="1">
          <a:blip r:embed="rId6">
            <a:alphaModFix/>
          </a:blip>
          <a:srcRect b="0" l="7000" r="6999" t="0"/>
          <a:stretch/>
        </p:blipFill>
        <p:spPr>
          <a:xfrm>
            <a:off x="8026400" y="4762500"/>
            <a:ext cx="177800" cy="203200"/>
          </a:xfrm>
          <a:prstGeom prst="rect">
            <a:avLst/>
          </a:prstGeom>
          <a:noFill/>
          <a:ln>
            <a:noFill/>
          </a:ln>
        </p:spPr>
      </p:pic>
      <p:pic>
        <p:nvPicPr>
          <p:cNvPr id="259" name="Google Shape;259;p20"/>
          <p:cNvPicPr preferRelativeResize="0"/>
          <p:nvPr/>
        </p:nvPicPr>
        <p:blipFill rotWithShape="1">
          <a:blip r:embed="rId5">
            <a:alphaModFix/>
          </a:blip>
          <a:srcRect b="17000" l="0" r="0" t="17000"/>
          <a:stretch/>
        </p:blipFill>
        <p:spPr>
          <a:xfrm>
            <a:off x="7962900" y="5803900"/>
            <a:ext cx="304800" cy="203200"/>
          </a:xfrm>
          <a:prstGeom prst="rect">
            <a:avLst/>
          </a:prstGeom>
          <a:noFill/>
          <a:ln>
            <a:noFill/>
          </a:ln>
        </p:spPr>
      </p:pic>
      <p:pic>
        <p:nvPicPr>
          <p:cNvPr id="260" name="Google Shape;260;p20"/>
          <p:cNvPicPr preferRelativeResize="0"/>
          <p:nvPr/>
        </p:nvPicPr>
        <p:blipFill rotWithShape="1">
          <a:blip r:embed="rId7">
            <a:alphaModFix/>
          </a:blip>
          <a:srcRect b="17000" l="0" r="0" t="17000"/>
          <a:stretch/>
        </p:blipFill>
        <p:spPr>
          <a:xfrm>
            <a:off x="7962900" y="6845300"/>
            <a:ext cx="304800" cy="20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1"/>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267" name="Google Shape;267;p21"/>
          <p:cNvSpPr/>
          <p:nvPr/>
        </p:nvSpPr>
        <p:spPr>
          <a:xfrm>
            <a:off x="876300" y="1574800"/>
            <a:ext cx="144907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8763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5720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82804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119761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876300" y="2908300"/>
            <a:ext cx="14490700" cy="5524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8763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11303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57912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60452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07061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109601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txBox="1"/>
          <p:nvPr/>
        </p:nvSpPr>
        <p:spPr>
          <a:xfrm>
            <a:off x="876300" y="6858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Shadow IT Prevention Key Metrics</a:t>
            </a:r>
            <a:endParaRPr b="0" i="0" sz="1100" u="none" cap="none" strike="noStrike">
              <a:solidFill>
                <a:schemeClr val="dk1"/>
              </a:solidFill>
              <a:latin typeface="Calibri"/>
              <a:ea typeface="Calibri"/>
              <a:cs typeface="Calibri"/>
              <a:sym typeface="Calibri"/>
            </a:endParaRPr>
          </a:p>
        </p:txBody>
      </p:sp>
      <p:sp>
        <p:nvSpPr>
          <p:cNvPr id="280" name="Google Shape;280;p21"/>
          <p:cNvSpPr txBox="1"/>
          <p:nvPr/>
        </p:nvSpPr>
        <p:spPr>
          <a:xfrm>
            <a:off x="8763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Threat Detection</a:t>
            </a:r>
            <a:endParaRPr b="0" i="0" sz="1100" u="none" cap="none" strike="noStrike">
              <a:solidFill>
                <a:schemeClr val="dk1"/>
              </a:solidFill>
              <a:latin typeface="Calibri"/>
              <a:ea typeface="Calibri"/>
              <a:cs typeface="Calibri"/>
              <a:sym typeface="Calibri"/>
            </a:endParaRPr>
          </a:p>
        </p:txBody>
      </p:sp>
      <p:sp>
        <p:nvSpPr>
          <p:cNvPr id="281" name="Google Shape;281;p21"/>
          <p:cNvSpPr txBox="1"/>
          <p:nvPr/>
        </p:nvSpPr>
        <p:spPr>
          <a:xfrm>
            <a:off x="45720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Monitoring Coverage</a:t>
            </a:r>
            <a:endParaRPr b="0" i="0" sz="1100" u="none" cap="none" strike="noStrike">
              <a:solidFill>
                <a:schemeClr val="dk1"/>
              </a:solidFill>
              <a:latin typeface="Calibri"/>
              <a:ea typeface="Calibri"/>
              <a:cs typeface="Calibri"/>
              <a:sym typeface="Calibri"/>
            </a:endParaRPr>
          </a:p>
        </p:txBody>
      </p:sp>
      <p:sp>
        <p:nvSpPr>
          <p:cNvPr id="282" name="Google Shape;282;p21"/>
          <p:cNvSpPr txBox="1"/>
          <p:nvPr/>
        </p:nvSpPr>
        <p:spPr>
          <a:xfrm>
            <a:off x="82804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Score Range</a:t>
            </a:r>
            <a:endParaRPr b="0" i="0" sz="1100" u="none" cap="none" strike="noStrike">
              <a:solidFill>
                <a:schemeClr val="dk1"/>
              </a:solidFill>
              <a:latin typeface="Calibri"/>
              <a:ea typeface="Calibri"/>
              <a:cs typeface="Calibri"/>
              <a:sym typeface="Calibri"/>
            </a:endParaRPr>
          </a:p>
        </p:txBody>
      </p:sp>
      <p:sp>
        <p:nvSpPr>
          <p:cNvPr id="283" name="Google Shape;283;p21"/>
          <p:cNvSpPr txBox="1"/>
          <p:nvPr/>
        </p:nvSpPr>
        <p:spPr>
          <a:xfrm>
            <a:off x="119761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AI Agents</a:t>
            </a:r>
            <a:endParaRPr b="0" i="0" sz="1100" u="none" cap="none" strike="noStrike">
              <a:solidFill>
                <a:schemeClr val="dk1"/>
              </a:solidFill>
              <a:latin typeface="Calibri"/>
              <a:ea typeface="Calibri"/>
              <a:cs typeface="Calibri"/>
              <a:sym typeface="Calibri"/>
            </a:endParaRPr>
          </a:p>
        </p:txBody>
      </p:sp>
      <p:sp>
        <p:nvSpPr>
          <p:cNvPr id="284" name="Google Shape;284;p21"/>
          <p:cNvSpPr txBox="1"/>
          <p:nvPr/>
        </p:nvSpPr>
        <p:spPr>
          <a:xfrm>
            <a:off x="11303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Detection Capabilities</a:t>
            </a:r>
            <a:endParaRPr b="0" i="0" sz="1100" u="none" cap="none" strike="noStrike">
              <a:solidFill>
                <a:schemeClr val="dk1"/>
              </a:solidFill>
              <a:latin typeface="Calibri"/>
              <a:ea typeface="Calibri"/>
              <a:cs typeface="Calibri"/>
              <a:sym typeface="Calibri"/>
            </a:endParaRPr>
          </a:p>
        </p:txBody>
      </p:sp>
      <p:sp>
        <p:nvSpPr>
          <p:cNvPr id="285" name="Google Shape;285;p21"/>
          <p:cNvSpPr txBox="1"/>
          <p:nvPr/>
        </p:nvSpPr>
        <p:spPr>
          <a:xfrm>
            <a:off x="60452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Analysis</a:t>
            </a:r>
            <a:endParaRPr b="0" i="0" sz="1100" u="none" cap="none" strike="noStrike">
              <a:solidFill>
                <a:schemeClr val="dk1"/>
              </a:solidFill>
              <a:latin typeface="Calibri"/>
              <a:ea typeface="Calibri"/>
              <a:cs typeface="Calibri"/>
              <a:sym typeface="Calibri"/>
            </a:endParaRPr>
          </a:p>
        </p:txBody>
      </p:sp>
      <p:sp>
        <p:nvSpPr>
          <p:cNvPr id="286" name="Google Shape;286;p21"/>
          <p:cNvSpPr txBox="1"/>
          <p:nvPr/>
        </p:nvSpPr>
        <p:spPr>
          <a:xfrm>
            <a:off x="109601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Response</a:t>
            </a:r>
            <a:endParaRPr b="0" i="0" sz="1100" u="none" cap="none" strike="noStrike">
              <a:solidFill>
                <a:schemeClr val="dk1"/>
              </a:solidFill>
              <a:latin typeface="Calibri"/>
              <a:ea typeface="Calibri"/>
              <a:cs typeface="Calibri"/>
              <a:sym typeface="Calibri"/>
            </a:endParaRPr>
          </a:p>
        </p:txBody>
      </p:sp>
      <p:sp>
        <p:nvSpPr>
          <p:cNvPr id="287" name="Google Shape;287;p21"/>
          <p:cNvSpPr/>
          <p:nvPr/>
        </p:nvSpPr>
        <p:spPr>
          <a:xfrm>
            <a:off x="8763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100%</a:t>
            </a:r>
            <a:endParaRPr b="0" i="0" sz="1100" u="none" cap="none" strike="noStrike">
              <a:solidFill>
                <a:schemeClr val="dk1"/>
              </a:solidFill>
              <a:latin typeface="Calibri"/>
              <a:ea typeface="Calibri"/>
              <a:cs typeface="Calibri"/>
              <a:sym typeface="Calibri"/>
            </a:endParaRPr>
          </a:p>
        </p:txBody>
      </p:sp>
      <p:sp>
        <p:nvSpPr>
          <p:cNvPr id="288" name="Google Shape;288;p21"/>
          <p:cNvSpPr/>
          <p:nvPr/>
        </p:nvSpPr>
        <p:spPr>
          <a:xfrm>
            <a:off x="45720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24/7</a:t>
            </a:r>
            <a:endParaRPr b="0" i="0" sz="1100" u="none" cap="none" strike="noStrike">
              <a:solidFill>
                <a:schemeClr val="dk1"/>
              </a:solidFill>
              <a:latin typeface="Calibri"/>
              <a:ea typeface="Calibri"/>
              <a:cs typeface="Calibri"/>
              <a:sym typeface="Calibri"/>
            </a:endParaRPr>
          </a:p>
        </p:txBody>
      </p:sp>
      <p:sp>
        <p:nvSpPr>
          <p:cNvPr id="289" name="Google Shape;289;p21"/>
          <p:cNvSpPr/>
          <p:nvPr/>
        </p:nvSpPr>
        <p:spPr>
          <a:xfrm>
            <a:off x="82804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0-100</a:t>
            </a:r>
            <a:endParaRPr b="0" i="0" sz="1100" u="none" cap="none" strike="noStrike">
              <a:solidFill>
                <a:schemeClr val="dk1"/>
              </a:solidFill>
              <a:latin typeface="Calibri"/>
              <a:ea typeface="Calibri"/>
              <a:cs typeface="Calibri"/>
              <a:sym typeface="Calibri"/>
            </a:endParaRPr>
          </a:p>
        </p:txBody>
      </p:sp>
      <p:sp>
        <p:nvSpPr>
          <p:cNvPr id="290" name="Google Shape;290;p21"/>
          <p:cNvSpPr/>
          <p:nvPr/>
        </p:nvSpPr>
        <p:spPr>
          <a:xfrm>
            <a:off x="119761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6+</a:t>
            </a:r>
            <a:endParaRPr b="0" i="0" sz="1100" u="none" cap="none" strike="noStrike">
              <a:solidFill>
                <a:schemeClr val="dk1"/>
              </a:solidFill>
              <a:latin typeface="Calibri"/>
              <a:ea typeface="Calibri"/>
              <a:cs typeface="Calibri"/>
              <a:sym typeface="Calibri"/>
            </a:endParaRPr>
          </a:p>
        </p:txBody>
      </p:sp>
      <p:sp>
        <p:nvSpPr>
          <p:cNvPr id="291" name="Google Shape;291;p21"/>
          <p:cNvSpPr txBox="1"/>
          <p:nvPr/>
        </p:nvSpPr>
        <p:spPr>
          <a:xfrm>
            <a:off x="13843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Shadow IT identification through multi-source analysis and pattern recognition across enterprise environments.</a:t>
            </a:r>
            <a:endParaRPr b="0" i="0" sz="1100" u="none" cap="none" strike="noStrike">
              <a:solidFill>
                <a:schemeClr val="dk1"/>
              </a:solidFill>
              <a:latin typeface="Calibri"/>
              <a:ea typeface="Calibri"/>
              <a:cs typeface="Calibri"/>
              <a:sym typeface="Calibri"/>
            </a:endParaRPr>
          </a:p>
        </p:txBody>
      </p:sp>
      <p:sp>
        <p:nvSpPr>
          <p:cNvPr id="292" name="Google Shape;292;p21"/>
          <p:cNvSpPr txBox="1"/>
          <p:nvPr/>
        </p:nvSpPr>
        <p:spPr>
          <a:xfrm>
            <a:off x="13843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OAuth token analysis and unauthorized app usage detection</a:t>
            </a:r>
            <a:endParaRPr b="0" i="0" sz="1100" u="none" cap="none" strike="noStrike">
              <a:solidFill>
                <a:schemeClr val="dk1"/>
              </a:solidFill>
              <a:latin typeface="Calibri"/>
              <a:ea typeface="Calibri"/>
              <a:cs typeface="Calibri"/>
              <a:sym typeface="Calibri"/>
            </a:endParaRPr>
          </a:p>
        </p:txBody>
      </p:sp>
      <p:sp>
        <p:nvSpPr>
          <p:cNvPr id="293" name="Google Shape;293;p21"/>
          <p:cNvSpPr txBox="1"/>
          <p:nvPr/>
        </p:nvSpPr>
        <p:spPr>
          <a:xfrm>
            <a:off x="13843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File upload monitoring and data exfiltration prevention</a:t>
            </a:r>
            <a:endParaRPr b="0" i="0" sz="1100" u="none" cap="none" strike="noStrike">
              <a:solidFill>
                <a:schemeClr val="dk1"/>
              </a:solidFill>
              <a:latin typeface="Calibri"/>
              <a:ea typeface="Calibri"/>
              <a:cs typeface="Calibri"/>
              <a:sym typeface="Calibri"/>
            </a:endParaRPr>
          </a:p>
        </p:txBody>
      </p:sp>
      <p:sp>
        <p:nvSpPr>
          <p:cNvPr id="294" name="Google Shape;294;p21"/>
          <p:cNvSpPr txBox="1"/>
          <p:nvPr/>
        </p:nvSpPr>
        <p:spPr>
          <a:xfrm>
            <a:off x="13843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IP anomaly detection and geographical access patterns</a:t>
            </a:r>
            <a:endParaRPr b="0" i="0" sz="1100" u="none" cap="none" strike="noStrike">
              <a:solidFill>
                <a:schemeClr val="dk1"/>
              </a:solidFill>
              <a:latin typeface="Calibri"/>
              <a:ea typeface="Calibri"/>
              <a:cs typeface="Calibri"/>
              <a:sym typeface="Calibri"/>
            </a:endParaRPr>
          </a:p>
        </p:txBody>
      </p:sp>
      <p:sp>
        <p:nvSpPr>
          <p:cNvPr id="295" name="Google Shape;295;p21"/>
          <p:cNvSpPr txBox="1"/>
          <p:nvPr/>
        </p:nvSpPr>
        <p:spPr>
          <a:xfrm>
            <a:off x="62992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Advanced risk scoring engine with multi-factor analysis and categorized impact assessment for informed decision making.</a:t>
            </a:r>
            <a:endParaRPr b="0" i="0" sz="1100" u="none" cap="none" strike="noStrike">
              <a:solidFill>
                <a:schemeClr val="dk1"/>
              </a:solidFill>
              <a:latin typeface="Calibri"/>
              <a:ea typeface="Calibri"/>
              <a:cs typeface="Calibri"/>
              <a:sym typeface="Calibri"/>
            </a:endParaRPr>
          </a:p>
        </p:txBody>
      </p:sp>
      <p:sp>
        <p:nvSpPr>
          <p:cNvPr id="296" name="Google Shape;296;p21"/>
          <p:cNvSpPr txBox="1"/>
          <p:nvPr/>
        </p:nvSpPr>
        <p:spPr>
          <a:xfrm>
            <a:off x="62992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0-100 risk score with impact categorization system</a:t>
            </a:r>
            <a:endParaRPr b="0" i="0" sz="1100" u="none" cap="none" strike="noStrike">
              <a:solidFill>
                <a:schemeClr val="dk1"/>
              </a:solidFill>
              <a:latin typeface="Calibri"/>
              <a:ea typeface="Calibri"/>
              <a:cs typeface="Calibri"/>
              <a:sym typeface="Calibri"/>
            </a:endParaRPr>
          </a:p>
        </p:txBody>
      </p:sp>
      <p:sp>
        <p:nvSpPr>
          <p:cNvPr id="297" name="Google Shape;297;p21"/>
          <p:cNvSpPr txBox="1"/>
          <p:nvPr/>
        </p:nvSpPr>
        <p:spPr>
          <a:xfrm>
            <a:off x="62992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Indicators of compromise evaluation and threat assessment</a:t>
            </a:r>
            <a:endParaRPr b="0" i="0" sz="1100" u="none" cap="none" strike="noStrike">
              <a:solidFill>
                <a:schemeClr val="dk1"/>
              </a:solidFill>
              <a:latin typeface="Calibri"/>
              <a:ea typeface="Calibri"/>
              <a:cs typeface="Calibri"/>
              <a:sym typeface="Calibri"/>
            </a:endParaRPr>
          </a:p>
        </p:txBody>
      </p:sp>
      <p:sp>
        <p:nvSpPr>
          <p:cNvPr id="298" name="Google Shape;298;p21"/>
          <p:cNvSpPr txBox="1"/>
          <p:nvPr/>
        </p:nvSpPr>
        <p:spPr>
          <a:xfrm>
            <a:off x="62992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Security recommendations based on risk profile analysis</a:t>
            </a:r>
            <a:endParaRPr b="0" i="0" sz="1100" u="none" cap="none" strike="noStrike">
              <a:solidFill>
                <a:schemeClr val="dk1"/>
              </a:solidFill>
              <a:latin typeface="Calibri"/>
              <a:ea typeface="Calibri"/>
              <a:cs typeface="Calibri"/>
              <a:sym typeface="Calibri"/>
            </a:endParaRPr>
          </a:p>
        </p:txBody>
      </p:sp>
      <p:sp>
        <p:nvSpPr>
          <p:cNvPr id="299" name="Google Shape;299;p21"/>
          <p:cNvSpPr txBox="1"/>
          <p:nvPr/>
        </p:nvSpPr>
        <p:spPr>
          <a:xfrm>
            <a:off x="112141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Immediate automated enforcement actions with human oversight and comprehensive audit trails for compliance requirements.</a:t>
            </a:r>
            <a:endParaRPr b="0" i="0" sz="1100" u="none" cap="none" strike="noStrike">
              <a:solidFill>
                <a:schemeClr val="dk1"/>
              </a:solidFill>
              <a:latin typeface="Calibri"/>
              <a:ea typeface="Calibri"/>
              <a:cs typeface="Calibri"/>
              <a:sym typeface="Calibri"/>
            </a:endParaRPr>
          </a:p>
        </p:txBody>
      </p:sp>
      <p:sp>
        <p:nvSpPr>
          <p:cNvPr id="300" name="Google Shape;300;p21"/>
          <p:cNvSpPr txBox="1"/>
          <p:nvPr/>
        </p:nvSpPr>
        <p:spPr>
          <a:xfrm>
            <a:off x="112141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App blocking and OAuth token revocation capabilities</a:t>
            </a:r>
            <a:endParaRPr b="0" i="0" sz="1100" u="none" cap="none" strike="noStrike">
              <a:solidFill>
                <a:schemeClr val="dk1"/>
              </a:solidFill>
              <a:latin typeface="Calibri"/>
              <a:ea typeface="Calibri"/>
              <a:cs typeface="Calibri"/>
              <a:sym typeface="Calibri"/>
            </a:endParaRPr>
          </a:p>
        </p:txBody>
      </p:sp>
      <p:sp>
        <p:nvSpPr>
          <p:cNvPr id="301" name="Google Shape;301;p21"/>
          <p:cNvSpPr txBox="1"/>
          <p:nvPr/>
        </p:nvSpPr>
        <p:spPr>
          <a:xfrm>
            <a:off x="112141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User suspension and IdP integration for access control</a:t>
            </a:r>
            <a:endParaRPr b="0" i="0" sz="1100" u="none" cap="none" strike="noStrike">
              <a:solidFill>
                <a:schemeClr val="dk1"/>
              </a:solidFill>
              <a:latin typeface="Calibri"/>
              <a:ea typeface="Calibri"/>
              <a:cs typeface="Calibri"/>
              <a:sym typeface="Calibri"/>
            </a:endParaRPr>
          </a:p>
        </p:txBody>
      </p:sp>
      <p:sp>
        <p:nvSpPr>
          <p:cNvPr id="302" name="Google Shape;302;p21"/>
          <p:cNvSpPr txBox="1"/>
          <p:nvPr/>
        </p:nvSpPr>
        <p:spPr>
          <a:xfrm>
            <a:off x="112141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Manager approval workflows with escalation procedures</a:t>
            </a:r>
            <a:endParaRPr b="0" i="0" sz="1100" u="none" cap="none" strike="noStrike">
              <a:solidFill>
                <a:schemeClr val="dk1"/>
              </a:solidFill>
              <a:latin typeface="Calibri"/>
              <a:ea typeface="Calibri"/>
              <a:cs typeface="Calibri"/>
              <a:sym typeface="Calibri"/>
            </a:endParaRPr>
          </a:p>
        </p:txBody>
      </p:sp>
      <p:sp>
        <p:nvSpPr>
          <p:cNvPr id="303" name="Google Shape;303;p21"/>
          <p:cNvSpPr txBox="1"/>
          <p:nvPr/>
        </p:nvSpPr>
        <p:spPr>
          <a:xfrm>
            <a:off x="10033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4" name="Google Shape;304;p21"/>
          <p:cNvSpPr txBox="1"/>
          <p:nvPr/>
        </p:nvSpPr>
        <p:spPr>
          <a:xfrm>
            <a:off x="10033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5" name="Google Shape;305;p21"/>
          <p:cNvSpPr txBox="1"/>
          <p:nvPr/>
        </p:nvSpPr>
        <p:spPr>
          <a:xfrm>
            <a:off x="10033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6" name="Google Shape;306;p21"/>
          <p:cNvSpPr txBox="1"/>
          <p:nvPr/>
        </p:nvSpPr>
        <p:spPr>
          <a:xfrm>
            <a:off x="59182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7" name="Google Shape;307;p21"/>
          <p:cNvSpPr txBox="1"/>
          <p:nvPr/>
        </p:nvSpPr>
        <p:spPr>
          <a:xfrm>
            <a:off x="59182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8" name="Google Shape;308;p21"/>
          <p:cNvSpPr txBox="1"/>
          <p:nvPr/>
        </p:nvSpPr>
        <p:spPr>
          <a:xfrm>
            <a:off x="59182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9" name="Google Shape;309;p21"/>
          <p:cNvSpPr txBox="1"/>
          <p:nvPr/>
        </p:nvSpPr>
        <p:spPr>
          <a:xfrm>
            <a:off x="108331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10" name="Google Shape;310;p21"/>
          <p:cNvSpPr txBox="1"/>
          <p:nvPr/>
        </p:nvSpPr>
        <p:spPr>
          <a:xfrm>
            <a:off x="108331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11" name="Google Shape;311;p21"/>
          <p:cNvSpPr txBox="1"/>
          <p:nvPr/>
        </p:nvSpPr>
        <p:spPr>
          <a:xfrm>
            <a:off x="108331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